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5"/>
  </p:notesMasterIdLst>
  <p:sldIdLst>
    <p:sldId id="271" r:id="rId5"/>
    <p:sldId id="260" r:id="rId6"/>
    <p:sldId id="262" r:id="rId7"/>
    <p:sldId id="261" r:id="rId8"/>
    <p:sldId id="264" r:id="rId9"/>
    <p:sldId id="270" r:id="rId10"/>
    <p:sldId id="285" r:id="rId11"/>
    <p:sldId id="279" r:id="rId12"/>
    <p:sldId id="268" r:id="rId13"/>
    <p:sldId id="286" r:id="rId14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388995EF-5E7F-441D-A78C-DFB2A4D978B2}">
          <p14:sldIdLst>
            <p14:sldId id="271"/>
            <p14:sldId id="260"/>
            <p14:sldId id="262"/>
            <p14:sldId id="261"/>
            <p14:sldId id="264"/>
            <p14:sldId id="270"/>
            <p14:sldId id="285"/>
            <p14:sldId id="279"/>
            <p14:sldId id="268"/>
            <p14:sldId id="286"/>
          </p14:sldIdLst>
        </p14:section>
        <p14:section name="バックアップ" id="{7A0D7100-9F53-44D3-A07B-EE7694F2D73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ADAD"/>
    <a:srgbClr val="000000"/>
    <a:srgbClr val="131314"/>
    <a:srgbClr val="262626"/>
    <a:srgbClr val="141E3B"/>
    <a:srgbClr val="D5E0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2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A188C-1EAF-4591-BEFB-17E13064CE39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DD584-BBD8-424B-B90D-58CB48155D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913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1pPr>
    <a:lvl2pPr marL="269382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2pPr>
    <a:lvl3pPr marL="538764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3pPr>
    <a:lvl4pPr marL="808147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4pPr>
    <a:lvl5pPr marL="1077529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5pPr>
    <a:lvl6pPr marL="1346911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6pPr>
    <a:lvl7pPr marL="1616293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7pPr>
    <a:lvl8pPr marL="1885676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8pPr>
    <a:lvl9pPr marL="2155058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4B32C-510F-0295-7D5B-F045A7559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3CF53BF-050C-B229-45FD-34116C5C11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531268E-2925-6D2F-29A4-A505551BF2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9FA1B06-5A73-D3B0-EFD8-97AC244AB7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DD584-BBD8-424B-B90D-58CB48155D2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321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DD584-BBD8-424B-B90D-58CB48155D2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6395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3DC64-1CE6-54B7-6DFB-D985EC111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D28FDB3-DDBF-529B-BB07-54F022A726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F0FF864-BB19-E83E-B7A7-AD6907CC8C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B74FB1-4B2E-8828-AE95-582F7FC177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DD584-BBD8-424B-B90D-58CB48155D2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011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EAA8A-3E23-5885-C602-8406CA131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393FF91-E58C-F699-6F2C-785FA4F6C1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E30F467-453C-46AF-60D5-7EDB31A80C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D1BD9D-2736-DEE9-4995-98DAD0EB96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DD584-BBD8-424B-B90D-58CB48155D2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425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B2370-A5CF-F517-DED9-D5ECB4C0C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1A2C30E-46AD-1233-4C0E-DA1696EDE7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0F84105-E306-F90D-121B-B18C924F64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774DAF-65AD-6684-0517-14B1E6E88E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DD584-BBD8-424B-B90D-58CB48155D2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995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D6CFE-C90D-D4FD-CCEE-E8FF65102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BDBB639-F43A-BB12-0943-AAE8CE1039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A8F0E22-7809-89A5-BA43-8C88FDE01F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B99DFA-00F7-9817-A784-0E44217066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DD584-BBD8-424B-B90D-58CB48155D2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480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FBDE0-00C7-212D-659A-A8278C7FD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F4CB976-4DCE-0FE0-6282-FCCFE59C95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B6AB0F9-8E3D-815C-DEED-D1EEFE3B4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6FE1AA-4AAF-F4AE-3987-191B5AAE24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DD584-BBD8-424B-B90D-58CB48155D2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77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9B58-31DB-4516-AB1F-DBBDFDBF96CC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3769-36A1-4243-82D2-27E6E2D255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51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9B58-31DB-4516-AB1F-DBBDFDBF96CC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3769-36A1-4243-82D2-27E6E2D255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76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9B58-31DB-4516-AB1F-DBBDFDBF96CC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3769-36A1-4243-82D2-27E6E2D255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69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9B58-31DB-4516-AB1F-DBBDFDBF96CC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3769-36A1-4243-82D2-27E6E2D255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48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9B58-31DB-4516-AB1F-DBBDFDBF96CC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3769-36A1-4243-82D2-27E6E2D255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63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9B58-31DB-4516-AB1F-DBBDFDBF96CC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3769-36A1-4243-82D2-27E6E2D255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84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9B58-31DB-4516-AB1F-DBBDFDBF96CC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3769-36A1-4243-82D2-27E6E2D255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61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9B58-31DB-4516-AB1F-DBBDFDBF96CC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3769-36A1-4243-82D2-27E6E2D255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692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9B58-31DB-4516-AB1F-DBBDFDBF96CC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3769-36A1-4243-82D2-27E6E2D255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660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9B58-31DB-4516-AB1F-DBBDFDBF96CC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3769-36A1-4243-82D2-27E6E2D255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882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9B58-31DB-4516-AB1F-DBBDFDBF96CC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3769-36A1-4243-82D2-27E6E2D255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52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649B58-31DB-4516-AB1F-DBBDFDBF96CC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003769-36A1-4243-82D2-27E6E2D255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37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jswkenpo.portal.kosmo-web.jp/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jpe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5.png"/><Relationship Id="rId7" Type="http://schemas.openxmlformats.org/officeDocument/2006/relationships/hyperlink" Target="https://www.jswkenpo.portal.kosmo-web.jp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jpe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hyperlink" Target="https://www.jswkenpo.portal.kosmo-web.jp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2.jpeg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72F9ED-63F6-EAE6-2365-69782AA29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308428"/>
            <a:ext cx="8420100" cy="185033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 anchorCtr="1">
            <a:normAutofit/>
          </a:bodyPr>
          <a:lstStyle/>
          <a:p>
            <a:pPr algn="l">
              <a:lnSpc>
                <a:spcPct val="100000"/>
              </a:lnSpc>
            </a:pPr>
            <a:r>
              <a:rPr lang="ja-JP" altLang="en-US" sz="14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　　　</a:t>
            </a:r>
            <a:r>
              <a:rPr lang="ja-JP" altLang="en-US" sz="18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初回ログイン</a:t>
            </a:r>
            <a:br>
              <a:rPr lang="en-US" altLang="ja-JP" sz="14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r>
              <a:rPr lang="en-US" altLang="ja-JP" sz="14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  </a:t>
            </a:r>
            <a:r>
              <a:rPr lang="ja-JP" altLang="en-US" sz="14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</a:t>
            </a:r>
            <a:r>
              <a:rPr lang="ja-JP" altLang="en-US" sz="36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操作マニュアル　</a:t>
            </a:r>
            <a:endParaRPr kumimoji="1" lang="ja-JP" altLang="en-US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2EA025DF-A87C-A5D0-4A74-7BEDAD140FA7}"/>
              </a:ext>
            </a:extLst>
          </p:cNvPr>
          <p:cNvSpPr txBox="1">
            <a:spLocks/>
          </p:cNvSpPr>
          <p:nvPr/>
        </p:nvSpPr>
        <p:spPr>
          <a:xfrm>
            <a:off x="742950" y="2249103"/>
            <a:ext cx="8420100" cy="3678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日本製鋼所健康保険組合　　　　　　　　　　　　　　　　　　　　　　　　　　　　　　　　　　　　　　　　　　　　　　　　　　　　　　　　　　　　　　　　　　　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R7.9.18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更新</a:t>
            </a:r>
            <a:endParaRPr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163C0D0-ABFA-BB57-9255-FC7CBC062077}"/>
              </a:ext>
            </a:extLst>
          </p:cNvPr>
          <p:cNvSpPr/>
          <p:nvPr/>
        </p:nvSpPr>
        <p:spPr>
          <a:xfrm>
            <a:off x="753837" y="3799114"/>
            <a:ext cx="1488620" cy="2438397"/>
          </a:xfrm>
          <a:prstGeom prst="roundRect">
            <a:avLst>
              <a:gd name="adj" fmla="val 485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目次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2DC08DF-FF81-6782-BFEE-C8A2E25E431D}"/>
              </a:ext>
            </a:extLst>
          </p:cNvPr>
          <p:cNvCxnSpPr>
            <a:cxnSpLocks/>
          </p:cNvCxnSpPr>
          <p:nvPr/>
        </p:nvCxnSpPr>
        <p:spPr>
          <a:xfrm>
            <a:off x="2536371" y="3810000"/>
            <a:ext cx="662667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FC43071-0FDA-0A3E-2DCD-DCE9F60454BB}"/>
              </a:ext>
            </a:extLst>
          </p:cNvPr>
          <p:cNvCxnSpPr>
            <a:cxnSpLocks/>
          </p:cNvCxnSpPr>
          <p:nvPr/>
        </p:nvCxnSpPr>
        <p:spPr>
          <a:xfrm>
            <a:off x="2536371" y="4190999"/>
            <a:ext cx="662667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72CA028-D4FD-74CE-3D71-DF2C5A950DF0}"/>
              </a:ext>
            </a:extLst>
          </p:cNvPr>
          <p:cNvCxnSpPr>
            <a:cxnSpLocks/>
          </p:cNvCxnSpPr>
          <p:nvPr/>
        </p:nvCxnSpPr>
        <p:spPr>
          <a:xfrm>
            <a:off x="2536371" y="4506684"/>
            <a:ext cx="662667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56A4647-0C64-87F0-D5EB-5A38571EF333}"/>
              </a:ext>
            </a:extLst>
          </p:cNvPr>
          <p:cNvCxnSpPr>
            <a:cxnSpLocks/>
          </p:cNvCxnSpPr>
          <p:nvPr/>
        </p:nvCxnSpPr>
        <p:spPr>
          <a:xfrm>
            <a:off x="2536371" y="4811487"/>
            <a:ext cx="662667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CEAEC25-0159-C654-3414-A747CE056100}"/>
              </a:ext>
            </a:extLst>
          </p:cNvPr>
          <p:cNvCxnSpPr>
            <a:cxnSpLocks/>
          </p:cNvCxnSpPr>
          <p:nvPr/>
        </p:nvCxnSpPr>
        <p:spPr>
          <a:xfrm>
            <a:off x="2536371" y="5148942"/>
            <a:ext cx="662667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66E8EE0-0589-72BE-481C-163B931441D9}"/>
              </a:ext>
            </a:extLst>
          </p:cNvPr>
          <p:cNvCxnSpPr>
            <a:cxnSpLocks/>
          </p:cNvCxnSpPr>
          <p:nvPr/>
        </p:nvCxnSpPr>
        <p:spPr>
          <a:xfrm>
            <a:off x="2536371" y="5490751"/>
            <a:ext cx="662667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076684A-4670-E69C-FB1A-64182EFFCBEE}"/>
              </a:ext>
            </a:extLst>
          </p:cNvPr>
          <p:cNvSpPr txBox="1"/>
          <p:nvPr/>
        </p:nvSpPr>
        <p:spPr>
          <a:xfrm>
            <a:off x="2470393" y="3855439"/>
            <a:ext cx="6703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１．</a:t>
            </a:r>
            <a:r>
              <a:rPr kumimoji="0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新</a:t>
            </a:r>
            <a:r>
              <a:rPr kumimoji="0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KOSMO Web </a:t>
            </a:r>
            <a:r>
              <a:rPr kumimoji="0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ログイン方法　　　　　　　　　　　　　　　　　　　　　　　　　　　 　　　　　　 　　　　</a:t>
            </a:r>
            <a:r>
              <a:rPr kumimoji="0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P1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A455BDE-258B-6C73-5DC1-2BE51EC6CDEC}"/>
              </a:ext>
            </a:extLst>
          </p:cNvPr>
          <p:cNvSpPr txBox="1"/>
          <p:nvPr/>
        </p:nvSpPr>
        <p:spPr>
          <a:xfrm>
            <a:off x="2481279" y="4214665"/>
            <a:ext cx="6703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　 </a:t>
            </a:r>
            <a:r>
              <a:rPr kumimoji="0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- 【</a:t>
            </a:r>
            <a:r>
              <a:rPr kumimoji="0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生体認証</a:t>
            </a:r>
            <a:r>
              <a:rPr kumimoji="0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 </a:t>
            </a:r>
            <a:r>
              <a:rPr kumimoji="0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を選択いただいた場合　　　　　　　　　　　　　　　　　　　　　　　　　　　　　　　　　　</a:t>
            </a:r>
            <a:r>
              <a:rPr kumimoji="0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P</a:t>
            </a:r>
            <a:r>
              <a:rPr kumimoji="0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４</a:t>
            </a:r>
            <a:endParaRPr kumimoji="0" lang="en-US" altLang="ja-JP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33C7858-B785-22EA-3C29-5FAFCE802922}"/>
              </a:ext>
            </a:extLst>
          </p:cNvPr>
          <p:cNvSpPr txBox="1"/>
          <p:nvPr/>
        </p:nvSpPr>
        <p:spPr>
          <a:xfrm>
            <a:off x="2437735" y="4531111"/>
            <a:ext cx="6703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   </a:t>
            </a:r>
            <a:r>
              <a:rPr kumimoji="0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-</a:t>
            </a:r>
            <a:r>
              <a:rPr kumimoji="0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kumimoji="0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OPT</a:t>
            </a:r>
            <a:r>
              <a:rPr kumimoji="0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認証（ワンタイムパスワード）</a:t>
            </a:r>
            <a:r>
              <a:rPr kumimoji="0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 </a:t>
            </a:r>
            <a:r>
              <a:rPr kumimoji="0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を選択いただいた場合　　 　　　　　　　　　 　  　　 　　</a:t>
            </a:r>
            <a:r>
              <a:rPr kumimoji="0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P</a:t>
            </a:r>
            <a:r>
              <a:rPr lang="ja-JP" altLang="en-US" sz="12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５</a:t>
            </a:r>
            <a:endParaRPr kumimoji="0" lang="en-US" altLang="ja-JP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8830D27-EB6A-318C-080B-AA1AF323B681}"/>
              </a:ext>
            </a:extLst>
          </p:cNvPr>
          <p:cNvSpPr txBox="1"/>
          <p:nvPr/>
        </p:nvSpPr>
        <p:spPr>
          <a:xfrm>
            <a:off x="2465281" y="4846416"/>
            <a:ext cx="6703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12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．</a:t>
            </a:r>
            <a:r>
              <a:rPr lang="en-US" altLang="ja-JP" sz="12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PC</a:t>
            </a:r>
            <a:r>
              <a:rPr lang="ja-JP" altLang="en-US" sz="12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でのログイン</a:t>
            </a:r>
            <a:r>
              <a:rPr kumimoji="0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方法　　　　　　　　　　　　　　　　　　　　　　　　　　　　　　　　　　　　　　　　　　　　　</a:t>
            </a:r>
            <a:r>
              <a:rPr kumimoji="0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P</a:t>
            </a:r>
            <a:r>
              <a:rPr kumimoji="0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８</a:t>
            </a:r>
            <a:endParaRPr kumimoji="0" lang="en-US" altLang="ja-JP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0D43933-93BD-2CFA-EA0C-A4E79F09AEF7}"/>
              </a:ext>
            </a:extLst>
          </p:cNvPr>
          <p:cNvSpPr txBox="1"/>
          <p:nvPr/>
        </p:nvSpPr>
        <p:spPr>
          <a:xfrm>
            <a:off x="2470393" y="5206434"/>
            <a:ext cx="6703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３．エラーが出た場合　　</a:t>
            </a:r>
            <a:r>
              <a:rPr kumimoji="0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　　　　　　　　　　　　　　　　　　　　　　　　　　　　　　　　　　　　　　　　　　</a:t>
            </a:r>
            <a:r>
              <a:rPr kumimoji="0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P9</a:t>
            </a: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0457F4AB-5CCD-3F37-4D34-5DA24A184F32}"/>
              </a:ext>
            </a:extLst>
          </p:cNvPr>
          <p:cNvCxnSpPr>
            <a:cxnSpLocks/>
          </p:cNvCxnSpPr>
          <p:nvPr/>
        </p:nvCxnSpPr>
        <p:spPr>
          <a:xfrm>
            <a:off x="2519710" y="6172199"/>
            <a:ext cx="662667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0D714E75-15CC-09A2-9D80-27603CAE8A34}"/>
              </a:ext>
            </a:extLst>
          </p:cNvPr>
          <p:cNvCxnSpPr>
            <a:cxnSpLocks/>
          </p:cNvCxnSpPr>
          <p:nvPr/>
        </p:nvCxnSpPr>
        <p:spPr>
          <a:xfrm>
            <a:off x="2525484" y="5843452"/>
            <a:ext cx="662667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図 25">
            <a:extLst>
              <a:ext uri="{FF2B5EF4-FFF2-40B4-BE49-F238E27FC236}">
                <a16:creationId xmlns:a16="http://schemas.microsoft.com/office/drawing/2014/main" id="{4B003C71-66CA-3E9A-0BF4-3CF548A6C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57" b="2341"/>
          <a:stretch/>
        </p:blipFill>
        <p:spPr>
          <a:xfrm>
            <a:off x="2763526" y="1160508"/>
            <a:ext cx="719901" cy="535880"/>
          </a:xfrm>
          <a:prstGeom prst="rect">
            <a:avLst/>
          </a:prstGeom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D8B0C874-BF23-F9BA-9868-3500FDBA6C86}"/>
              </a:ext>
            </a:extLst>
          </p:cNvPr>
          <p:cNvGrpSpPr/>
          <p:nvPr/>
        </p:nvGrpSpPr>
        <p:grpSpPr>
          <a:xfrm>
            <a:off x="788673" y="2877934"/>
            <a:ext cx="5689361" cy="279829"/>
            <a:chOff x="898675" y="3282162"/>
            <a:chExt cx="5689361" cy="279829"/>
          </a:xfrm>
        </p:grpSpPr>
        <p:pic>
          <p:nvPicPr>
            <p:cNvPr id="27" name="図 26" descr="アイコン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C84BB4C2-39C5-DBF6-EDDC-17C778CF0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675" y="3289675"/>
              <a:ext cx="272316" cy="272316"/>
            </a:xfrm>
            <a:prstGeom prst="rect">
              <a:avLst/>
            </a:prstGeom>
          </p:spPr>
        </p:pic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77AF2D7E-0E1D-12D6-FD05-3B4D582A3E62}"/>
                </a:ext>
              </a:extLst>
            </p:cNvPr>
            <p:cNvSpPr txBox="1"/>
            <p:nvPr/>
          </p:nvSpPr>
          <p:spPr>
            <a:xfrm>
              <a:off x="1151156" y="3282162"/>
              <a:ext cx="543688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050" kern="100" dirty="0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リニューアルした</a:t>
              </a:r>
              <a:r>
                <a:rPr lang="en-US" altLang="ja-JP" sz="1050" kern="100" dirty="0" err="1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KOSMOWeb</a:t>
              </a:r>
              <a:r>
                <a:rPr lang="ja-JP" altLang="en-US" sz="1050" kern="100" dirty="0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では、</a:t>
              </a:r>
              <a:r>
                <a:rPr lang="ja-JP" altLang="en-US" sz="1050" u="sng" kern="100" dirty="0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スマートフォンのご利用が便利です</a:t>
              </a:r>
              <a:r>
                <a:rPr lang="ja-JP" altLang="en-US" sz="1050" kern="100" dirty="0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。</a:t>
              </a:r>
              <a:endParaRPr kumimoji="0" lang="en-US" altLang="ja-JP" sz="1050" b="0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71B204DD-CB61-A0B8-13CB-9868D897B876}"/>
              </a:ext>
            </a:extLst>
          </p:cNvPr>
          <p:cNvGrpSpPr/>
          <p:nvPr/>
        </p:nvGrpSpPr>
        <p:grpSpPr>
          <a:xfrm>
            <a:off x="786495" y="3149467"/>
            <a:ext cx="8424453" cy="664284"/>
            <a:chOff x="863839" y="3070835"/>
            <a:chExt cx="8424453" cy="664284"/>
          </a:xfrm>
        </p:grpSpPr>
        <p:pic>
          <p:nvPicPr>
            <p:cNvPr id="31" name="図 30" descr="アイコン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ABF0E812-886C-9F61-79E2-CB47CEFA4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39" y="3150337"/>
              <a:ext cx="272316" cy="272316"/>
            </a:xfrm>
            <a:prstGeom prst="rect">
              <a:avLst/>
            </a:prstGeom>
          </p:spPr>
        </p:pic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BC513F84-CD7E-2DA3-DE5D-9D35BB00C759}"/>
                </a:ext>
              </a:extLst>
            </p:cNvPr>
            <p:cNvSpPr txBox="1"/>
            <p:nvPr/>
          </p:nvSpPr>
          <p:spPr>
            <a:xfrm>
              <a:off x="1109789" y="3070835"/>
              <a:ext cx="8178503" cy="6642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  <a:defRPr/>
              </a:pPr>
              <a:r>
                <a:rPr lang="ja-JP" altLang="en-US" sz="1050" u="sng" kern="100" dirty="0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会社の</a:t>
              </a:r>
              <a:r>
                <a:rPr lang="en-US" altLang="ja-JP" sz="1050" u="sng" kern="100" dirty="0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PC</a:t>
              </a:r>
              <a:r>
                <a:rPr lang="ja-JP" altLang="en-US" sz="1050" u="sng" kern="100" dirty="0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はお使いいただけません。</a:t>
              </a:r>
              <a:r>
                <a:rPr lang="en-US" altLang="ja-JP" sz="1050" kern="100" dirty="0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PC</a:t>
              </a:r>
              <a:r>
                <a:rPr lang="ja-JP" altLang="en-US" sz="1050" kern="100" dirty="0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でログインする場合、</a:t>
              </a:r>
              <a:r>
                <a:rPr kumimoji="0" lang="en-US" altLang="ja-JP" sz="1050" i="0" u="none" strike="noStrike" kern="1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PC</a:t>
              </a:r>
              <a:r>
                <a:rPr kumimoji="0" lang="ja-JP" altLang="en-US" sz="1050" i="0" u="none" strike="noStrike" kern="1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とスマートフォンが</a:t>
              </a:r>
              <a:r>
                <a:rPr kumimoji="0" lang="en-US" altLang="ja-JP" sz="1050" i="0" u="none" strike="noStrike" kern="1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Bluetooth</a:t>
              </a:r>
              <a:r>
                <a:rPr kumimoji="0" lang="ja-JP" altLang="en-US" sz="1050" i="0" u="none" strike="noStrike" kern="1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で接続されている必要があり、</a:t>
              </a:r>
              <a:endParaRPr kumimoji="0" lang="en-US" altLang="ja-JP" sz="1050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ts val="1600"/>
                </a:lnSpc>
                <a:defRPr/>
              </a:pPr>
              <a:r>
                <a:rPr lang="en-US" altLang="ja-JP" sz="1050" dirty="0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JSW</a:t>
              </a:r>
              <a:r>
                <a:rPr lang="ja-JP" altLang="en-US" sz="1050" dirty="0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ではセキュリティの観点からスマートフォンの</a:t>
              </a:r>
              <a:r>
                <a:rPr lang="en-US" altLang="ja-JP" sz="1050" dirty="0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PC</a:t>
              </a:r>
              <a:r>
                <a:rPr lang="ja-JP" altLang="en-US" sz="1050" dirty="0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接続は禁止となっています。</a:t>
              </a:r>
              <a:endParaRPr kumimoji="0" lang="en-US" altLang="ja-JP" sz="1050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050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49EBD2B-E54F-16A5-772A-0CFF4E699132}"/>
              </a:ext>
            </a:extLst>
          </p:cNvPr>
          <p:cNvGrpSpPr/>
          <p:nvPr/>
        </p:nvGrpSpPr>
        <p:grpSpPr>
          <a:xfrm>
            <a:off x="8482147" y="3167588"/>
            <a:ext cx="539384" cy="468499"/>
            <a:chOff x="5105771" y="1597933"/>
            <a:chExt cx="1060969" cy="906304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CD43362E-EF62-848A-FD3F-53E17D3124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771" y="1597933"/>
              <a:ext cx="1060969" cy="868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2DE85DC4-B968-0FAE-0977-152533E03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alphaModFix am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676" y="1646530"/>
              <a:ext cx="857708" cy="85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BB8BCBD-8EE5-C354-5386-CA34127ECAB2}"/>
              </a:ext>
            </a:extLst>
          </p:cNvPr>
          <p:cNvSpPr txBox="1"/>
          <p:nvPr/>
        </p:nvSpPr>
        <p:spPr>
          <a:xfrm>
            <a:off x="2612573" y="809635"/>
            <a:ext cx="13011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KOSMO </a:t>
            </a:r>
            <a:r>
              <a:rPr lang="en-US" altLang="ja-JP" sz="1200" b="1" i="1" kern="100" dirty="0">
                <a:solidFill>
                  <a:srgbClr val="3DADA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Web</a:t>
            </a:r>
            <a:r>
              <a:rPr lang="ja-JP" altLang="en-US" sz="1200" b="1" i="1" kern="100" dirty="0">
                <a:solidFill>
                  <a:srgbClr val="3DADA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</a:t>
            </a:r>
            <a:endParaRPr kumimoji="0" lang="en-US" altLang="ja-JP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602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446FE-C6C2-F8D3-092C-E0280A7BA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楕円 31">
            <a:extLst>
              <a:ext uri="{FF2B5EF4-FFF2-40B4-BE49-F238E27FC236}">
                <a16:creationId xmlns:a16="http://schemas.microsoft.com/office/drawing/2014/main" id="{24285D6F-1E03-00EB-BD55-71E11C8662D0}"/>
              </a:ext>
            </a:extLst>
          </p:cNvPr>
          <p:cNvSpPr/>
          <p:nvPr/>
        </p:nvSpPr>
        <p:spPr>
          <a:xfrm>
            <a:off x="326173" y="933181"/>
            <a:ext cx="288000" cy="28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2">
            <a:extLst>
              <a:ext uri="{FF2B5EF4-FFF2-40B4-BE49-F238E27FC236}">
                <a16:creationId xmlns:a16="http://schemas.microsoft.com/office/drawing/2014/main" id="{605A8F2E-82F9-F609-09E5-1A5C51487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105" y="904812"/>
            <a:ext cx="5826411" cy="35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36000" rIns="91440" bIns="45720" anchor="t" anchorCtr="0">
            <a:noAutofit/>
          </a:bodyPr>
          <a:lstStyle>
            <a:defPPr>
              <a:defRPr lang="en-US"/>
            </a:defPPr>
            <a:lvl1pPr>
              <a:defRPr sz="1200" b="1" kern="100">
                <a:ln>
                  <a:noFill/>
                </a:ln>
                <a:solidFill>
                  <a:srgbClr val="2E74B5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生体認証でエラーが出た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</a:t>
            </a:r>
            <a:endParaRPr kumimoji="0" lang="ja-JP" alt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879F6D1-E849-38BB-1561-D138BD1D4648}"/>
              </a:ext>
            </a:extLst>
          </p:cNvPr>
          <p:cNvSpPr/>
          <p:nvPr/>
        </p:nvSpPr>
        <p:spPr>
          <a:xfrm>
            <a:off x="326173" y="3128997"/>
            <a:ext cx="288000" cy="28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テキスト ボックス 2">
            <a:extLst>
              <a:ext uri="{FF2B5EF4-FFF2-40B4-BE49-F238E27FC236}">
                <a16:creationId xmlns:a16="http://schemas.microsoft.com/office/drawing/2014/main" id="{A163C85F-094C-FEAA-ADFC-03C0BF4BE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193" y="3111512"/>
            <a:ext cx="6022520" cy="35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36000" rIns="91440" bIns="45720" anchor="t" anchorCtr="0">
            <a:noAutofit/>
          </a:bodyPr>
          <a:lstStyle>
            <a:defPPr>
              <a:defRPr lang="en-US"/>
            </a:defPPr>
            <a:lvl1pPr>
              <a:defRPr sz="1200" b="1" kern="100">
                <a:ln>
                  <a:noFill/>
                </a:ln>
                <a:solidFill>
                  <a:srgbClr val="2E74B5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60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</a:t>
            </a:r>
            <a:r>
              <a:rPr kumimoji="0" lang="en-US" altLang="ja-JP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ログイン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中に一定時間が経過したことでエラーとなった時</a:t>
            </a:r>
            <a:endParaRPr kumimoji="0" lang="ja-JP" altLang="en-US" sz="1600" b="1" i="0" u="none" strike="noStrike" kern="100" cap="none" spc="0" normalizeH="0" baseline="0" noProof="0" dirty="0">
              <a:ln>
                <a:noFill/>
              </a:ln>
              <a:solidFill>
                <a:srgbClr val="2E74B5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F3CD1F4-FA76-4646-7B5C-92D6B9BD1F9B}"/>
              </a:ext>
            </a:extLst>
          </p:cNvPr>
          <p:cNvSpPr txBox="1"/>
          <p:nvPr/>
        </p:nvSpPr>
        <p:spPr>
          <a:xfrm>
            <a:off x="590404" y="1320657"/>
            <a:ext cx="4953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kern="1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「再試行してください」に進んでください。</a:t>
            </a:r>
            <a:endParaRPr kumimoji="0" lang="en-US" altLang="ja-JP" sz="11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再度、生体認証のサインインが開始されます。成功しますと⑫に進みます。</a:t>
            </a:r>
            <a:endParaRPr kumimoji="0" lang="en-US" altLang="ja-JP" sz="11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1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838C6CB-C970-C50F-7F1C-3D88EB883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614" y="3837401"/>
            <a:ext cx="2433432" cy="2364265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669A2EE-1E47-79DA-091E-4A0E826998E9}"/>
              </a:ext>
            </a:extLst>
          </p:cNvPr>
          <p:cNvSpPr txBox="1"/>
          <p:nvPr/>
        </p:nvSpPr>
        <p:spPr>
          <a:xfrm>
            <a:off x="649451" y="3572424"/>
            <a:ext cx="4953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kern="1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</a:t>
            </a:r>
            <a:r>
              <a:rPr kumimoji="0" lang="en-US" altLang="ja-JP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Login with OpenID Connect</a:t>
            </a:r>
            <a:r>
              <a:rPr kumimoji="0" lang="ja-JP" alt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」に進んでください。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72F56E-D0E4-A0D6-B759-B19BBD159480}"/>
              </a:ext>
            </a:extLst>
          </p:cNvPr>
          <p:cNvSpPr txBox="1"/>
          <p:nvPr/>
        </p:nvSpPr>
        <p:spPr>
          <a:xfrm>
            <a:off x="243894" y="209257"/>
            <a:ext cx="64784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３．</a:t>
            </a:r>
            <a:r>
              <a:rPr lang="ja-JP" altLang="en-US" sz="2000" b="1" kern="100" dirty="0"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エラー</a:t>
            </a:r>
            <a:r>
              <a:rPr lang="ja-JP" altLang="en-US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がでた場合 　</a:t>
            </a:r>
            <a:r>
              <a:rPr lang="ja-JP" altLang="en-US" sz="14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生体認証エラー、一定時間経過エラー</a:t>
            </a:r>
            <a:endParaRPr kumimoji="0" lang="en-US" altLang="ja-JP" sz="180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C89CB396-35D1-A3F3-0B75-0CDD6D31A6EE}"/>
              </a:ext>
            </a:extLst>
          </p:cNvPr>
          <p:cNvSpPr/>
          <p:nvPr/>
        </p:nvSpPr>
        <p:spPr>
          <a:xfrm>
            <a:off x="330008" y="580615"/>
            <a:ext cx="9209992" cy="515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+mn-cs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6A46F23-99CE-B69B-0695-0E0A874D1B83}"/>
              </a:ext>
            </a:extLst>
          </p:cNvPr>
          <p:cNvSpPr txBox="1">
            <a:spLocks/>
          </p:cNvSpPr>
          <p:nvPr/>
        </p:nvSpPr>
        <p:spPr>
          <a:xfrm>
            <a:off x="9053129" y="6459761"/>
            <a:ext cx="648000" cy="297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/>
              <a:t>９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E13D21F-4E47-EB7F-4841-EA746C5E41CC}"/>
              </a:ext>
            </a:extLst>
          </p:cNvPr>
          <p:cNvGrpSpPr/>
          <p:nvPr/>
        </p:nvGrpSpPr>
        <p:grpSpPr>
          <a:xfrm>
            <a:off x="5823614" y="850763"/>
            <a:ext cx="2436066" cy="1888722"/>
            <a:chOff x="5823614" y="850763"/>
            <a:chExt cx="2436066" cy="1888722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5A638DE6-5751-9E0A-8C74-BB6AB6D3F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23614" y="850763"/>
              <a:ext cx="2436066" cy="188872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8A7E6132-6CDD-181C-40CD-EFA84F450B35}"/>
                </a:ext>
              </a:extLst>
            </p:cNvPr>
            <p:cNvSpPr/>
            <p:nvPr/>
          </p:nvSpPr>
          <p:spPr>
            <a:xfrm>
              <a:off x="5823614" y="1373064"/>
              <a:ext cx="2133600" cy="2980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800" dirty="0">
                  <a:solidFill>
                    <a:schemeClr val="bg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日本製鋼所健康保険組合加入者ページ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8648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39B20-B41E-FC86-1DF0-D3B3C5CFA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5">
            <a:extLst>
              <a:ext uri="{FF2B5EF4-FFF2-40B4-BE49-F238E27FC236}">
                <a16:creationId xmlns:a16="http://schemas.microsoft.com/office/drawing/2014/main" id="{F17D1900-5FDF-8A8F-C168-FC4364849ED9}"/>
              </a:ext>
            </a:extLst>
          </p:cNvPr>
          <p:cNvSpPr txBox="1"/>
          <p:nvPr/>
        </p:nvSpPr>
        <p:spPr>
          <a:xfrm>
            <a:off x="1003287" y="3655897"/>
            <a:ext cx="5459024" cy="239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注</a:t>
            </a:r>
            <a:r>
              <a:rPr kumimoji="0" lang="en-US" altLang="ja-JP" sz="1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</a:t>
            </a:r>
            <a:r>
              <a:rPr kumimoji="0" lang="ja-JP" altLang="en-US" sz="1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） </a:t>
            </a:r>
            <a:r>
              <a:rPr kumimoji="0" lang="ja-JP" altLang="en-US" sz="10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ユーザ</a:t>
            </a:r>
            <a:r>
              <a:rPr kumimoji="0" lang="en-US" altLang="ja-JP" sz="10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ID</a:t>
            </a:r>
            <a:r>
              <a:rPr kumimoji="0" lang="ja-JP" altLang="en-US" sz="10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は従来ご利用いただいたものとなります。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179388" marR="0" lvl="0" indent="-1793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388" algn="l"/>
                <a:tab pos="6119813" algn="r"/>
              </a:tabLst>
              <a:defRPr/>
            </a:pPr>
            <a:r>
              <a:rPr kumimoji="0" lang="ja-JP" altLang="en-US" sz="1000" b="0" i="0" u="none" strike="noStrike" kern="1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</a:t>
            </a:r>
            <a:r>
              <a:rPr kumimoji="0" lang="ja-JP" altLang="en-US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なお、リニューアル後の</a:t>
            </a:r>
            <a:r>
              <a:rPr kumimoji="0" lang="en-US" altLang="ja-JP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KOSMO Web</a:t>
            </a:r>
            <a:r>
              <a:rPr kumimoji="0" lang="ja-JP" altLang="en-US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ではユーザ</a:t>
            </a:r>
            <a:r>
              <a:rPr kumimoji="0" lang="en-US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ID</a:t>
            </a:r>
            <a:r>
              <a:rPr kumimoji="0" lang="ja-JP" altLang="en-US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の英字を全て小文字として扱い</a:t>
            </a:r>
            <a:endParaRPr kumimoji="0" lang="en-US" altLang="ja-JP" sz="1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179388" marR="0" lvl="0" indent="-1793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388" algn="l"/>
                <a:tab pos="6119813" algn="r"/>
              </a:tabLst>
              <a:defRPr/>
            </a:pPr>
            <a:r>
              <a:rPr lang="en-US" altLang="ja-JP" sz="10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    </a:t>
            </a:r>
            <a:r>
              <a:rPr kumimoji="0" lang="ja-JP" altLang="en-US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ますのでご注意ください。（大文字での入力は可能ですが、自動で小文字に変換されます）</a:t>
            </a:r>
            <a:endParaRPr kumimoji="0" lang="en-US" altLang="ja-JP" sz="1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508000" marR="0" lvl="0" indent="-508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20130" algn="r"/>
              </a:tabLst>
              <a:defRPr/>
            </a:pP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注</a:t>
            </a:r>
            <a:r>
              <a:rPr kumimoji="0" lang="en-US" altLang="ja-JP" sz="1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</a:t>
            </a:r>
            <a:r>
              <a:rPr kumimoji="0" lang="ja-JP" altLang="en-US" sz="1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） </a:t>
            </a:r>
            <a:r>
              <a:rPr kumimoji="0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パスワードは「記号＋番号＋生年</a:t>
            </a:r>
            <a:r>
              <a:rPr kumimoji="0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(</a:t>
            </a:r>
            <a:r>
              <a:rPr kumimoji="0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西暦</a:t>
            </a:r>
            <a:r>
              <a:rPr kumimoji="0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)</a:t>
            </a:r>
            <a:r>
              <a:rPr kumimoji="0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月日」でリセットしています。</a:t>
            </a:r>
            <a:endParaRPr kumimoji="0" lang="en-US" altLang="ja-JP" sz="10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387350" marR="0" lvl="0" indent="-254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20130" algn="r"/>
              </a:tabLst>
              <a:defRPr/>
            </a:pPr>
            <a:r>
              <a:rPr kumimoji="0" lang="ja-JP" altLang="en-US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例）　記号　</a:t>
            </a:r>
            <a:r>
              <a:rPr kumimoji="0" lang="en-US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12</a:t>
            </a:r>
            <a:r>
              <a:rPr kumimoji="0" lang="ja-JP" altLang="en-US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番号　</a:t>
            </a:r>
            <a:r>
              <a:rPr kumimoji="0" lang="en-US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3456789</a:t>
            </a:r>
            <a:r>
              <a:rPr kumimoji="0" lang="ja-JP" altLang="en-US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生年月日　</a:t>
            </a:r>
            <a:r>
              <a:rPr kumimoji="0" lang="en-US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1980</a:t>
            </a:r>
            <a:r>
              <a:rPr kumimoji="0" lang="ja-JP" altLang="en-US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年</a:t>
            </a:r>
            <a:r>
              <a:rPr kumimoji="0" lang="en-US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12</a:t>
            </a:r>
            <a:r>
              <a:rPr kumimoji="0" lang="ja-JP" altLang="en-US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月</a:t>
            </a:r>
            <a:r>
              <a:rPr kumimoji="0" lang="en-US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</a:t>
            </a:r>
            <a:r>
              <a:rPr kumimoji="0" lang="ja-JP" altLang="en-US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日の場合　　　　</a:t>
            </a:r>
            <a:endParaRPr kumimoji="0" lang="en-US" altLang="ja-JP" sz="1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387350" marR="0" lvl="0" indent="-254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20130" algn="r"/>
              </a:tabLst>
              <a:defRPr/>
            </a:pPr>
            <a:r>
              <a:rPr kumimoji="0" lang="ja-JP" altLang="en-US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　パスワード</a:t>
            </a:r>
            <a:r>
              <a:rPr lang="ja-JP" altLang="en-US" sz="10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に</a:t>
            </a:r>
            <a:r>
              <a:rPr kumimoji="0" lang="ja-JP" altLang="en-US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0" lang="en-US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12345678919801201</a:t>
            </a:r>
            <a:r>
              <a:rPr kumimoji="0" lang="ja-JP" altLang="en-US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と入力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　　　　　　</a:t>
            </a:r>
            <a:r>
              <a:rPr kumimoji="0" lang="en-US" altLang="ja-JP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kumimoji="0" lang="ja-JP" alt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記号および番号が不明の方は健康保険証（資格確認書）</a:t>
            </a: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 </a:t>
            </a:r>
            <a:r>
              <a:rPr kumimoji="0" lang="ja-JP" alt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あるいは</a:t>
            </a:r>
            <a:endParaRPr kumimoji="0" lang="en-US" altLang="ja-JP" sz="9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9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　　　　　　　　</a:t>
            </a:r>
            <a:r>
              <a:rPr kumimoji="0" lang="ja-JP" alt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資格情報のお知らせをご確認ください。</a:t>
            </a:r>
            <a:endParaRPr kumimoji="0" lang="en-US" sz="9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08" name="図 107">
            <a:extLst>
              <a:ext uri="{FF2B5EF4-FFF2-40B4-BE49-F238E27FC236}">
                <a16:creationId xmlns:a16="http://schemas.microsoft.com/office/drawing/2014/main" id="{2926E4DD-C8C5-DD46-2937-35F1FAD0A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573" y="5161659"/>
            <a:ext cx="1144928" cy="27896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</p:pic>
      <p:sp>
        <p:nvSpPr>
          <p:cNvPr id="32" name="楕円 31">
            <a:extLst>
              <a:ext uri="{FF2B5EF4-FFF2-40B4-BE49-F238E27FC236}">
                <a16:creationId xmlns:a16="http://schemas.microsoft.com/office/drawing/2014/main" id="{130B4EE1-BF7B-8879-038E-C6E6BA6F2471}"/>
              </a:ext>
            </a:extLst>
          </p:cNvPr>
          <p:cNvSpPr/>
          <p:nvPr/>
        </p:nvSpPr>
        <p:spPr>
          <a:xfrm>
            <a:off x="326447" y="746079"/>
            <a:ext cx="288000" cy="288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2">
            <a:extLst>
              <a:ext uri="{FF2B5EF4-FFF2-40B4-BE49-F238E27FC236}">
                <a16:creationId xmlns:a16="http://schemas.microsoft.com/office/drawing/2014/main" id="{02BC7130-33BE-5AA5-81A4-BA91C473C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87" y="730403"/>
            <a:ext cx="5826411" cy="35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36000" rIns="91440" bIns="45720" anchor="t" anchorCtr="0">
            <a:noAutofit/>
          </a:bodyPr>
          <a:lstStyle>
            <a:defPPr>
              <a:defRPr lang="en-US"/>
            </a:defPPr>
            <a:lvl1pPr>
              <a:defRPr sz="1200" b="1" kern="100">
                <a:ln>
                  <a:noFill/>
                </a:ln>
                <a:solidFill>
                  <a:srgbClr val="2E74B5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 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KOSMO Web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のポータルページアクセスしてください</a:t>
            </a:r>
          </a:p>
        </p:txBody>
      </p:sp>
      <p:sp>
        <p:nvSpPr>
          <p:cNvPr id="16" name="テキスト ボックス 2">
            <a:extLst>
              <a:ext uri="{FF2B5EF4-FFF2-40B4-BE49-F238E27FC236}">
                <a16:creationId xmlns:a16="http://schemas.microsoft.com/office/drawing/2014/main" id="{48BA6808-607C-2F0B-E9D8-9B3D4B8D0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99" y="1042035"/>
            <a:ext cx="4499552" cy="36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152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https://www.jswkenpo.portal.kosmo-web.jp/</a:t>
            </a:r>
            <a:endParaRPr kumimoji="0" lang="ja-JP" altLang="en-US" sz="110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C51BE033-AC6E-43AB-65F0-A396542540CB}"/>
              </a:ext>
            </a:extLst>
          </p:cNvPr>
          <p:cNvSpPr/>
          <p:nvPr/>
        </p:nvSpPr>
        <p:spPr>
          <a:xfrm>
            <a:off x="1478727" y="5709829"/>
            <a:ext cx="3986752" cy="95862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5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KOSMO Web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を利用</a:t>
            </a:r>
            <a:r>
              <a:rPr lang="ja-JP" altLang="en-US" sz="1050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されたことが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ない</a:t>
            </a:r>
            <a:r>
              <a:rPr lang="ja-JP" altLang="en-US" sz="1050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方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は、</a:t>
            </a: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健保組合からのご案内ハガキ（仮</a:t>
            </a:r>
            <a:r>
              <a:rPr kumimoji="0" lang="en-US" altLang="ja-JP" sz="105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ID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・仮パスワード通知</a:t>
            </a:r>
            <a:r>
              <a:rPr lang="ja-JP" altLang="en-US" sz="1050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）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</a:t>
            </a: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ご参照ください。</a:t>
            </a: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kern="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（仮パスワードはリセットされませんので、そのままお使い</a:t>
            </a:r>
            <a:endParaRPr lang="en-US" altLang="ja-JP" sz="1050" kern="1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kern="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いただけます）</a:t>
            </a: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6FF6F0CD-330A-FE66-4AC1-F75F7741F637}"/>
              </a:ext>
            </a:extLst>
          </p:cNvPr>
          <p:cNvSpPr/>
          <p:nvPr/>
        </p:nvSpPr>
        <p:spPr>
          <a:xfrm>
            <a:off x="369991" y="3090408"/>
            <a:ext cx="288000" cy="288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2">
            <a:extLst>
              <a:ext uri="{FF2B5EF4-FFF2-40B4-BE49-F238E27FC236}">
                <a16:creationId xmlns:a16="http://schemas.microsoft.com/office/drawing/2014/main" id="{8A4FD466-36F1-6CDA-9779-72B0DEC05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60" y="3056335"/>
            <a:ext cx="5682940" cy="58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36000" rIns="91440" bIns="45720" anchor="t" anchorCtr="0">
            <a:no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ja-JP" altLang="en-US" sz="1600" b="1" kern="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２　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ユーザ</a:t>
            </a:r>
            <a:r>
              <a:rPr kumimoji="0" lang="en-US" altLang="ja-JP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ID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（注１） と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リセットされた仮パスワード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（注２） を</a:t>
            </a:r>
            <a:endParaRPr kumimoji="0" lang="en-US" altLang="ja-JP" sz="1600" b="1" i="0" u="none" strike="noStrike" kern="1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   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入力して、ログインしてください</a:t>
            </a:r>
            <a:br>
              <a:rPr kumimoji="0" lang="en-US" altLang="ja-JP" sz="16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r>
              <a:rPr kumimoji="0" lang="en-US" altLang="ja-JP" sz="11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 </a:t>
            </a:r>
            <a:br>
              <a:rPr kumimoji="0" lang="en-US" altLang="ja-JP" sz="1100" b="1" i="0" u="none" strike="noStrike" kern="10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endParaRPr kumimoji="0" lang="ja-JP" alt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83" name="テキスト ボックス 5">
            <a:extLst>
              <a:ext uri="{FF2B5EF4-FFF2-40B4-BE49-F238E27FC236}">
                <a16:creationId xmlns:a16="http://schemas.microsoft.com/office/drawing/2014/main" id="{A1489756-EE17-2F1E-20DB-C42232A330B6}"/>
              </a:ext>
            </a:extLst>
          </p:cNvPr>
          <p:cNvSpPr txBox="1"/>
          <p:nvPr/>
        </p:nvSpPr>
        <p:spPr>
          <a:xfrm>
            <a:off x="696748" y="1924723"/>
            <a:ext cx="4279202" cy="118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リニューアル後はログイン時に多要素認証（</a:t>
            </a:r>
            <a:r>
              <a:rPr kumimoji="0" lang="en-US" altLang="ja-JP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kumimoji="0" lang="ja-JP" alt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）を採用することで</a:t>
            </a:r>
            <a:endParaRPr kumimoji="0" lang="en-US" altLang="ja-JP" sz="9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セキュリティを高めています。</a:t>
            </a:r>
            <a:endParaRPr kumimoji="0" lang="en-US" altLang="ja-JP" sz="9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kumimoji="0" lang="ja-JP" alt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多要素認証とは・・・・・</a:t>
            </a:r>
            <a:endParaRPr kumimoji="0" lang="en-US" altLang="ja-JP" sz="9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85725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多要素認証（</a:t>
            </a:r>
            <a:r>
              <a:rPr kumimoji="0" lang="en-US" altLang="ja-JP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MFA</a:t>
            </a:r>
            <a:r>
              <a:rPr kumimoji="0" lang="ja-JP" alt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：</a:t>
            </a:r>
            <a:r>
              <a:rPr kumimoji="0" lang="en-US" altLang="ja-JP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Multi-Factor Authentication</a:t>
            </a:r>
            <a:r>
              <a:rPr kumimoji="0" lang="ja-JP" alt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）とは、本人確認に複数の要素（認証因子）を用いる認証方式です。</a:t>
            </a:r>
            <a:endParaRPr kumimoji="0" lang="en-US" altLang="ja-JP" sz="9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85725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OTP</a:t>
            </a:r>
            <a:r>
              <a:rPr kumimoji="0" lang="ja-JP" alt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（ワンタイムパスワード）や生体認証などの要素を組み合わせて認証することで、セキュリティレベルを高めています。﻿</a:t>
            </a:r>
            <a:endParaRPr kumimoji="0" lang="en-US" altLang="ja-JP" sz="9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85725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9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85725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9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88" name="図 87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FDABF42-E778-2B96-88A4-D5FBBE0884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" y="1464219"/>
            <a:ext cx="272316" cy="272316"/>
          </a:xfrm>
          <a:prstGeom prst="rect">
            <a:avLst/>
          </a:prstGeom>
        </p:spPr>
      </p:pic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CCB761EA-A3D0-16C4-395D-251A82958F5F}"/>
              </a:ext>
            </a:extLst>
          </p:cNvPr>
          <p:cNvSpPr txBox="1"/>
          <p:nvPr/>
        </p:nvSpPr>
        <p:spPr>
          <a:xfrm>
            <a:off x="920377" y="1417374"/>
            <a:ext cx="44995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生体認証</a:t>
            </a:r>
            <a:r>
              <a:rPr kumimoji="0" lang="en-US" altLang="ja-JP" sz="11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/OTP</a:t>
            </a:r>
            <a:r>
              <a:rPr kumimoji="0" lang="ja-JP" alt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の設定はスマートフォンでの</a:t>
            </a:r>
            <a:endParaRPr kumimoji="0" lang="en-US" altLang="ja-JP" sz="11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操作がスムーズです。</a:t>
            </a:r>
            <a:endParaRPr kumimoji="0" lang="en-US" altLang="ja-JP" sz="11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93" name="図 92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5F0FD51-E7C9-1748-196F-A4923700E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55" y="5778029"/>
            <a:ext cx="272316" cy="272316"/>
          </a:xfrm>
          <a:prstGeom prst="rect">
            <a:avLst/>
          </a:prstGeom>
        </p:spPr>
      </p:pic>
      <p:sp>
        <p:nvSpPr>
          <p:cNvPr id="5" name="矢印: 右 4">
            <a:extLst>
              <a:ext uri="{FF2B5EF4-FFF2-40B4-BE49-F238E27FC236}">
                <a16:creationId xmlns:a16="http://schemas.microsoft.com/office/drawing/2014/main" id="{C4C6B974-6B6F-3849-33FD-53802862DD71}"/>
              </a:ext>
            </a:extLst>
          </p:cNvPr>
          <p:cNvSpPr/>
          <p:nvPr/>
        </p:nvSpPr>
        <p:spPr>
          <a:xfrm rot="5400000">
            <a:off x="7959869" y="3465373"/>
            <a:ext cx="228685" cy="243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0263A58-4286-2681-D336-93BF75C3EDDB}"/>
              </a:ext>
            </a:extLst>
          </p:cNvPr>
          <p:cNvSpPr/>
          <p:nvPr/>
        </p:nvSpPr>
        <p:spPr>
          <a:xfrm>
            <a:off x="9307676" y="774250"/>
            <a:ext cx="288000" cy="288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A79C9E9F-2536-CB35-9926-8C05B527A60D}"/>
              </a:ext>
            </a:extLst>
          </p:cNvPr>
          <p:cNvSpPr/>
          <p:nvPr/>
        </p:nvSpPr>
        <p:spPr>
          <a:xfrm>
            <a:off x="9264132" y="3732098"/>
            <a:ext cx="288000" cy="288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</a:p>
        </p:txBody>
      </p:sp>
      <p:sp>
        <p:nvSpPr>
          <p:cNvPr id="22" name="スライド番号プレースホルダー 4">
            <a:extLst>
              <a:ext uri="{FF2B5EF4-FFF2-40B4-BE49-F238E27FC236}">
                <a16:creationId xmlns:a16="http://schemas.microsoft.com/office/drawing/2014/main" id="{9FB17D40-1F2C-0269-B95D-A2063B19C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3418" y="6624905"/>
            <a:ext cx="648000" cy="216000"/>
          </a:xfrm>
        </p:spPr>
        <p:txBody>
          <a:bodyPr/>
          <a:lstStyle/>
          <a:p>
            <a:r>
              <a:rPr lang="ja-JP" altLang="en-US" sz="2000" dirty="0"/>
              <a:t>１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3054CB77-9DB1-2D40-9B12-96D00DDA24BA}"/>
              </a:ext>
            </a:extLst>
          </p:cNvPr>
          <p:cNvSpPr/>
          <p:nvPr/>
        </p:nvSpPr>
        <p:spPr>
          <a:xfrm>
            <a:off x="336779" y="590366"/>
            <a:ext cx="9209992" cy="515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D51F776-B906-A421-00ED-0D185D0C108C}"/>
              </a:ext>
            </a:extLst>
          </p:cNvPr>
          <p:cNvSpPr txBox="1"/>
          <p:nvPr/>
        </p:nvSpPr>
        <p:spPr>
          <a:xfrm>
            <a:off x="254781" y="209254"/>
            <a:ext cx="4953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１．</a:t>
            </a:r>
            <a:r>
              <a:rPr lang="ja-JP" altLang="en-US" sz="2000" b="1" kern="100" dirty="0"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新</a:t>
            </a:r>
            <a:r>
              <a:rPr lang="en-US" altLang="ja-JP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KOSMO Web</a:t>
            </a:r>
            <a:r>
              <a:rPr lang="ja-JP" altLang="en-US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ログイン方法（</a:t>
            </a:r>
            <a:r>
              <a:rPr lang="en-US" altLang="ja-JP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1/</a:t>
            </a:r>
            <a:r>
              <a:rPr lang="ja-JP" altLang="en-US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７）</a:t>
            </a:r>
            <a:endParaRPr kumimoji="0" lang="en-US" altLang="ja-JP" sz="1800" b="1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AB9F470-BB8D-A3E0-8166-8166A75BA2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5" t="10821" r="16903" b="12961"/>
          <a:stretch/>
        </p:blipFill>
        <p:spPr bwMode="auto">
          <a:xfrm>
            <a:off x="3842655" y="1335228"/>
            <a:ext cx="676633" cy="5989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09FABEA6-9899-8F1E-AADE-455DDF24A592}"/>
              </a:ext>
            </a:extLst>
          </p:cNvPr>
          <p:cNvSpPr/>
          <p:nvPr/>
        </p:nvSpPr>
        <p:spPr>
          <a:xfrm>
            <a:off x="1250126" y="5099492"/>
            <a:ext cx="3244561" cy="53041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ユーザ</a:t>
            </a:r>
            <a:r>
              <a:rPr kumimoji="0" lang="en-US" altLang="ja-JP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ID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またはパスワードを</a:t>
            </a:r>
            <a:r>
              <a:rPr lang="ja-JP" altLang="en-US" sz="105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お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忘れの方は②</a:t>
            </a:r>
            <a:r>
              <a:rPr lang="ja-JP" altLang="en-US" sz="105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画面</a:t>
            </a:r>
            <a:endParaRPr lang="en-US" altLang="ja-JP" sz="1050" kern="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の右記よ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り手続き下さい。</a:t>
            </a: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614425DC-5D6E-76D5-A84B-42ABB50B9E06}"/>
              </a:ext>
            </a:extLst>
          </p:cNvPr>
          <p:cNvSpPr/>
          <p:nvPr/>
        </p:nvSpPr>
        <p:spPr>
          <a:xfrm>
            <a:off x="489288" y="3648025"/>
            <a:ext cx="448412" cy="1866702"/>
          </a:xfrm>
          <a:prstGeom prst="wedgeRoundRectCallout">
            <a:avLst>
              <a:gd name="adj1" fmla="val 80764"/>
              <a:gd name="adj2" fmla="val -3171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8FE73EC-20E4-DE15-760B-D8876695B27A}"/>
              </a:ext>
            </a:extLst>
          </p:cNvPr>
          <p:cNvSpPr txBox="1"/>
          <p:nvPr/>
        </p:nvSpPr>
        <p:spPr>
          <a:xfrm>
            <a:off x="560564" y="3814549"/>
            <a:ext cx="353943" cy="16989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利用したことがある方</a:t>
            </a:r>
          </a:p>
        </p:txBody>
      </p:sp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id="{197A4084-A1C5-4B74-3F41-E6E9B3F9880D}"/>
              </a:ext>
            </a:extLst>
          </p:cNvPr>
          <p:cNvSpPr/>
          <p:nvPr/>
        </p:nvSpPr>
        <p:spPr>
          <a:xfrm>
            <a:off x="499604" y="5714405"/>
            <a:ext cx="448412" cy="912569"/>
          </a:xfrm>
          <a:prstGeom prst="wedgeRoundRectCallout">
            <a:avLst>
              <a:gd name="adj1" fmla="val 78337"/>
              <a:gd name="adj2" fmla="val -2529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新規の方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5879601-9BF2-699B-1000-74C9B7BDF0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394">
            <a:off x="5519563" y="5715864"/>
            <a:ext cx="682186" cy="903284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" name="コンテンツ プレースホルダー 17" descr="テキスト&#10;&#10;自動的に生成された説明">
            <a:extLst>
              <a:ext uri="{FF2B5EF4-FFF2-40B4-BE49-F238E27FC236}">
                <a16:creationId xmlns:a16="http://schemas.microsoft.com/office/drawing/2014/main" id="{D3A10B59-3465-49ED-8864-6CB43A3B09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7128">
            <a:off x="5087837" y="5687405"/>
            <a:ext cx="668813" cy="9223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73FA3673-C785-03D7-0701-6824195DB62A}"/>
              </a:ext>
            </a:extLst>
          </p:cNvPr>
          <p:cNvGrpSpPr/>
          <p:nvPr/>
        </p:nvGrpSpPr>
        <p:grpSpPr>
          <a:xfrm>
            <a:off x="6772079" y="942506"/>
            <a:ext cx="2520441" cy="2453838"/>
            <a:chOff x="6772079" y="942506"/>
            <a:chExt cx="2520441" cy="2453838"/>
          </a:xfrm>
        </p:grpSpPr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904E5B9C-F845-43BA-A409-F42DA69378F3}"/>
                </a:ext>
              </a:extLst>
            </p:cNvPr>
            <p:cNvSpPr/>
            <p:nvPr/>
          </p:nvSpPr>
          <p:spPr>
            <a:xfrm>
              <a:off x="6772079" y="942506"/>
              <a:ext cx="2520441" cy="2453838"/>
            </a:xfrm>
            <a:prstGeom prst="roundRect">
              <a:avLst>
                <a:gd name="adj" fmla="val 6115"/>
              </a:avLst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" b="-70402"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B728C4FA-07C0-2825-F02E-21D5FDDC596E}"/>
                </a:ext>
              </a:extLst>
            </p:cNvPr>
            <p:cNvSpPr txBox="1"/>
            <p:nvPr/>
          </p:nvSpPr>
          <p:spPr>
            <a:xfrm>
              <a:off x="7719021" y="1352935"/>
              <a:ext cx="887820" cy="223948"/>
            </a:xfrm>
            <a:prstGeom prst="rect">
              <a:avLst/>
            </a:prstGeom>
            <a:solidFill>
              <a:srgbClr val="141E3B"/>
            </a:solidFill>
          </p:spPr>
          <p:txBody>
            <a:bodyPr wrap="none" lIns="36000" tIns="36000" rIns="36000" bIns="36000" anchor="ctr">
              <a:no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600" kern="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日本製鋼所</a:t>
              </a:r>
              <a:endParaRPr lang="en-US" altLang="ja-JP" sz="600" kern="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図 23" descr="QR コ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0F42277-A4DE-5E00-4BDA-41193A879E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037" y="1056653"/>
            <a:ext cx="1285875" cy="1285875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7E392426-F9CE-95E5-FCC7-A44375BC3E3D}"/>
              </a:ext>
            </a:extLst>
          </p:cNvPr>
          <p:cNvGrpSpPr/>
          <p:nvPr/>
        </p:nvGrpSpPr>
        <p:grpSpPr>
          <a:xfrm>
            <a:off x="6760027" y="3865659"/>
            <a:ext cx="2514541" cy="2298917"/>
            <a:chOff x="6760027" y="3865659"/>
            <a:chExt cx="2514541" cy="2298917"/>
          </a:xfrm>
        </p:grpSpPr>
        <p:sp>
          <p:nvSpPr>
            <p:cNvPr id="49" name="四角形: 角を丸くする 48">
              <a:extLst>
                <a:ext uri="{FF2B5EF4-FFF2-40B4-BE49-F238E27FC236}">
                  <a16:creationId xmlns:a16="http://schemas.microsoft.com/office/drawing/2014/main" id="{7C7D2033-3529-20ED-B9BE-4E950B6B15F6}"/>
                </a:ext>
              </a:extLst>
            </p:cNvPr>
            <p:cNvSpPr/>
            <p:nvPr/>
          </p:nvSpPr>
          <p:spPr>
            <a:xfrm>
              <a:off x="6760027" y="3865659"/>
              <a:ext cx="2514541" cy="2298917"/>
            </a:xfrm>
            <a:prstGeom prst="roundRect">
              <a:avLst>
                <a:gd name="adj" fmla="val 14079"/>
              </a:avLst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" b="-66574"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5239D845-FB0B-5F2E-B0B4-39B19030A539}"/>
                </a:ext>
              </a:extLst>
            </p:cNvPr>
            <p:cNvSpPr/>
            <p:nvPr/>
          </p:nvSpPr>
          <p:spPr>
            <a:xfrm>
              <a:off x="6843252" y="4188542"/>
              <a:ext cx="2133600" cy="22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800" dirty="0">
                  <a:solidFill>
                    <a:schemeClr val="bg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日本製鋼所健康保険組合加入者ページ</a:t>
              </a:r>
            </a:p>
          </p:txBody>
        </p:sp>
      </p:grpSp>
      <p:pic>
        <p:nvPicPr>
          <p:cNvPr id="25" name="図 24">
            <a:extLst>
              <a:ext uri="{FF2B5EF4-FFF2-40B4-BE49-F238E27FC236}">
                <a16:creationId xmlns:a16="http://schemas.microsoft.com/office/drawing/2014/main" id="{52217FF0-E744-CCAA-9C72-4F4E6A6DD7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970706">
            <a:off x="5931950" y="4517810"/>
            <a:ext cx="668388" cy="889082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D2A93ABA-7047-CCBE-A7D6-26B796BBCD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31909" y="4648565"/>
            <a:ext cx="667035" cy="42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65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8E88A-F4E4-35F6-AC64-2C63FF165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楕円 31">
            <a:extLst>
              <a:ext uri="{FF2B5EF4-FFF2-40B4-BE49-F238E27FC236}">
                <a16:creationId xmlns:a16="http://schemas.microsoft.com/office/drawing/2014/main" id="{AF732D45-A6C0-CB70-BC27-959130C07BF9}"/>
              </a:ext>
            </a:extLst>
          </p:cNvPr>
          <p:cNvSpPr/>
          <p:nvPr/>
        </p:nvSpPr>
        <p:spPr>
          <a:xfrm>
            <a:off x="326173" y="746080"/>
            <a:ext cx="288000" cy="288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2">
            <a:extLst>
              <a:ext uri="{FF2B5EF4-FFF2-40B4-BE49-F238E27FC236}">
                <a16:creationId xmlns:a16="http://schemas.microsoft.com/office/drawing/2014/main" id="{91CED4BE-1832-30B8-E92D-C2C3A4B99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58" y="706818"/>
            <a:ext cx="5826411" cy="35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36000" rIns="91440" bIns="45720" anchor="t" anchorCtr="0">
            <a:noAutofit/>
          </a:bodyPr>
          <a:lstStyle>
            <a:defPPr>
              <a:defRPr lang="en-US"/>
            </a:defPPr>
            <a:lvl1pPr>
              <a:defRPr sz="1200" b="1" kern="100">
                <a:ln>
                  <a:noFill/>
                </a:ln>
                <a:solidFill>
                  <a:srgbClr val="2E74B5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3 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ご自身の生年月日を入力してください</a:t>
            </a: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7609AF77-0860-2A7A-33F5-545069A872FB}"/>
              </a:ext>
            </a:extLst>
          </p:cNvPr>
          <p:cNvSpPr/>
          <p:nvPr/>
        </p:nvSpPr>
        <p:spPr>
          <a:xfrm>
            <a:off x="326173" y="1349302"/>
            <a:ext cx="288000" cy="288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テキスト ボックス 2">
            <a:extLst>
              <a:ext uri="{FF2B5EF4-FFF2-40B4-BE49-F238E27FC236}">
                <a16:creationId xmlns:a16="http://schemas.microsoft.com/office/drawing/2014/main" id="{95BA6F2C-67F6-A1DC-1C35-B3DDCB805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72" y="1320059"/>
            <a:ext cx="5826411" cy="35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36000" rIns="91440" bIns="45720" anchor="t" anchorCtr="0">
            <a:noAutofit/>
          </a:bodyPr>
          <a:lstStyle>
            <a:defPPr>
              <a:defRPr lang="en-US"/>
            </a:defPPr>
            <a:lvl1pPr>
              <a:defRPr sz="1200" b="1" kern="100">
                <a:ln>
                  <a:noFill/>
                </a:ln>
                <a:solidFill>
                  <a:srgbClr val="2E74B5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4 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1600" b="1" i="0" u="none" strike="noStrike" kern="10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KOSMO Communication Web 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利用規約を</a:t>
            </a:r>
            <a:br>
              <a:rPr kumimoji="0" lang="en-US" altLang="ja-JP" sz="1600" b="1" i="0" u="none" strike="noStrike" kern="10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r>
              <a:rPr kumimoji="0" lang="en-US" altLang="ja-JP" sz="1600" b="1" i="0" u="none" strike="noStrike" kern="10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   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ご確認後、同意するを選択してください</a:t>
            </a: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A33EBA33-BCB4-AA85-463A-B469E5C8D17E}"/>
              </a:ext>
            </a:extLst>
          </p:cNvPr>
          <p:cNvSpPr/>
          <p:nvPr/>
        </p:nvSpPr>
        <p:spPr>
          <a:xfrm>
            <a:off x="326173" y="2116148"/>
            <a:ext cx="288000" cy="288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テキスト ボックス 2">
            <a:extLst>
              <a:ext uri="{FF2B5EF4-FFF2-40B4-BE49-F238E27FC236}">
                <a16:creationId xmlns:a16="http://schemas.microsoft.com/office/drawing/2014/main" id="{6A463D9C-D4D7-5BB9-BDCD-503A8E2C3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049" y="2079925"/>
            <a:ext cx="6353557" cy="69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36000" rIns="91440" bIns="45720" anchor="t" anchorCtr="0">
            <a:noAutofit/>
          </a:bodyPr>
          <a:lstStyle>
            <a:defPPr>
              <a:defRPr lang="en-US"/>
            </a:defPPr>
            <a:lvl1pPr>
              <a:defRPr sz="1200" b="1" kern="100">
                <a:ln>
                  <a:noFill/>
                </a:ln>
                <a:solidFill>
                  <a:srgbClr val="2E74B5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Times New Roman" panose="02020603050405020304" pitchFamily="18" charset="0"/>
              </a:defRPr>
            </a:lvl1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５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認証方法 </a:t>
            </a:r>
            <a:r>
              <a:rPr kumimoji="0" lang="en-US" altLang="ja-JP" sz="1600" b="1" i="0" u="none" strike="noStrike" kern="1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: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 </a:t>
            </a:r>
            <a:r>
              <a:rPr kumimoji="0" lang="en-US" altLang="ja-JP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生体認証</a:t>
            </a:r>
            <a:r>
              <a:rPr kumimoji="0" lang="en-US" altLang="ja-JP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または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【OTP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認証</a:t>
            </a:r>
            <a:r>
              <a:rPr kumimoji="0" lang="en-US" altLang="ja-JP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(</a:t>
            </a:r>
            <a:r>
              <a:rPr kumimoji="0" lang="ja-JP" altLang="en-US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ワンタイムパスワード</a:t>
            </a:r>
            <a:r>
              <a:rPr kumimoji="0" lang="en-US" altLang="ja-JP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)</a:t>
            </a:r>
            <a:r>
              <a:rPr kumimoji="0" lang="en-US" altLang="ja-JP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ja-JP" altLang="en-US" sz="16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選択してください</a:t>
            </a:r>
            <a:endParaRPr lang="en-US" altLang="ja-JP" sz="1600" dirty="0">
              <a:solidFill>
                <a:schemeClr val="tx2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ja-JP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</a:t>
            </a:r>
            <a:r>
              <a:rPr kumimoji="0" lang="en-US" altLang="ja-JP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kumimoji="0" lang="ja-JP" altLang="en-US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ユーザ</a:t>
            </a:r>
            <a:r>
              <a:rPr kumimoji="0" lang="en-US" altLang="ja-JP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ID</a:t>
            </a:r>
            <a:r>
              <a:rPr kumimoji="0" lang="ja-JP" altLang="en-US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の変更は必須ではありません</a:t>
            </a:r>
            <a:endParaRPr kumimoji="0" lang="en-US" altLang="ja-JP" sz="1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42" name="図 41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1D426BE-3701-53AE-FCB9-DF8484DA39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74" y="2959933"/>
            <a:ext cx="272316" cy="272316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034305E-C174-3C9D-4CDC-4F1A946E975C}"/>
              </a:ext>
            </a:extLst>
          </p:cNvPr>
          <p:cNvSpPr txBox="1"/>
          <p:nvPr/>
        </p:nvSpPr>
        <p:spPr>
          <a:xfrm>
            <a:off x="641527" y="3370922"/>
            <a:ext cx="44995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▼各認証方法における前提事項は下記のとおりです。</a:t>
            </a: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119345D5-BB39-8314-31AB-B6F46DBC547A}"/>
              </a:ext>
            </a:extLst>
          </p:cNvPr>
          <p:cNvSpPr txBox="1"/>
          <p:nvPr/>
        </p:nvSpPr>
        <p:spPr>
          <a:xfrm>
            <a:off x="774225" y="3638370"/>
            <a:ext cx="5351458" cy="212365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1100" b="0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kumimoji="0" lang="ja-JP" altLang="en-US" sz="1100" b="0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生体認証</a:t>
            </a:r>
            <a:r>
              <a:rPr kumimoji="0" lang="en-US" altLang="ja-JP" sz="1100" b="0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 </a:t>
            </a:r>
            <a:r>
              <a:rPr kumimoji="0" lang="ja-JP" altLang="en-US" sz="1100" b="0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を選択いただく場合</a:t>
            </a:r>
            <a:endParaRPr kumimoji="0" lang="en-US" altLang="ja-JP" sz="1100" b="0" i="0" u="sng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　ご自身のスマートフォンが生体認証（顔認証 等）に対応していること。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【OTP</a:t>
            </a:r>
            <a:r>
              <a:rPr kumimoji="0" lang="ja-JP" altLang="en-US" sz="1100" b="0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認証（ワンタイムパスワード）</a:t>
            </a:r>
            <a:r>
              <a:rPr kumimoji="0" lang="en-US" altLang="ja-JP" sz="1100" b="0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 </a:t>
            </a:r>
            <a:r>
              <a:rPr kumimoji="0" lang="ja-JP" altLang="en-US" sz="1100" b="0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を選択いただく場合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　</a:t>
            </a:r>
            <a:r>
              <a:rPr kumimoji="0" lang="en-US" altLang="ja-JP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OTP</a:t>
            </a:r>
            <a:r>
              <a:rPr kumimoji="0" lang="ja-JP" alt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認証は、ご利用機種に応じた各種ストアより、以下のアプリケーションの</a:t>
            </a:r>
            <a:endParaRPr kumimoji="0" lang="en-US" altLang="ja-JP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　</a:t>
            </a:r>
            <a:r>
              <a:rPr kumimoji="0" lang="ja-JP" alt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いずれかをインストールしていること。</a:t>
            </a:r>
            <a:endParaRPr kumimoji="0" lang="en-US" altLang="ja-JP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1100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0" lang="en-US" altLang="ja-JP" sz="1100" b="0" i="0" u="none" strike="noStrike" kern="1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kumimoji="0" lang="ja-JP" altLang="en-US" sz="1100" b="0" i="0" u="none" strike="noStrike" kern="1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インストールの方法は</a:t>
            </a:r>
            <a:r>
              <a:rPr kumimoji="0" lang="en-US" altLang="ja-JP" sz="1100" b="0" i="0" u="none" strike="noStrike" kern="1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P</a:t>
            </a:r>
            <a:r>
              <a:rPr kumimoji="0" lang="ja-JP" altLang="en-US" sz="1100" b="0" i="0" u="none" strike="noStrike" kern="1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５をご参照ください。</a:t>
            </a:r>
            <a:endParaRPr kumimoji="0" lang="en-US" altLang="ja-JP" sz="1100" b="0" i="0" u="none" strike="noStrike" kern="1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・</a:t>
            </a:r>
            <a:r>
              <a:rPr kumimoji="0" lang="en-US" altLang="ja-JP" sz="1100" b="0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Google Authenticator(Google</a:t>
            </a:r>
            <a:r>
              <a:rPr kumimoji="0" lang="ja-JP" alt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認証システム</a:t>
            </a:r>
            <a:r>
              <a:rPr kumimoji="0" lang="en-US" altLang="ja-JP" sz="1100" b="0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・</a:t>
            </a:r>
            <a:r>
              <a:rPr kumimoji="0" lang="en-US" altLang="ja-JP" sz="1100" b="0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Microsoft Authenticator(Microsoft</a:t>
            </a:r>
            <a:r>
              <a:rPr kumimoji="0" lang="ja-JP" alt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認証システム</a:t>
            </a:r>
            <a:r>
              <a:rPr kumimoji="0" lang="en-US" altLang="ja-JP" sz="1100" b="0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ja-JP" altLang="en-US" sz="1100" kern="1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・</a:t>
            </a:r>
            <a:r>
              <a:rPr lang="en-US" altLang="ja-JP" sz="1100" kern="100" dirty="0" err="1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FreeOTP</a:t>
            </a:r>
            <a:r>
              <a:rPr lang="ja-JP" altLang="en-US" sz="1100" kern="1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1100" kern="1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Red Hat</a:t>
            </a:r>
            <a:r>
              <a:rPr lang="ja-JP" altLang="en-US" sz="1100" kern="1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認証システム）</a:t>
            </a:r>
            <a:endParaRPr lang="en-US" altLang="ja-JP" sz="1100" kern="1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defRPr/>
            </a:pPr>
            <a:endParaRPr kumimoji="0" lang="en-US" altLang="ja-JP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63" name="図 62">
            <a:extLst>
              <a:ext uri="{FF2B5EF4-FFF2-40B4-BE49-F238E27FC236}">
                <a16:creationId xmlns:a16="http://schemas.microsoft.com/office/drawing/2014/main" id="{CA226CF5-01DE-83C4-2FC5-1A1CE71D5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717" y="717710"/>
            <a:ext cx="2761683" cy="158661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547B328A-7715-72FD-FEA5-AAEB1BCEE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592" y="2191961"/>
            <a:ext cx="2600311" cy="187195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3" name="矢印: 右 72">
            <a:extLst>
              <a:ext uri="{FF2B5EF4-FFF2-40B4-BE49-F238E27FC236}">
                <a16:creationId xmlns:a16="http://schemas.microsoft.com/office/drawing/2014/main" id="{2B5F1B93-2468-468D-040B-52ED15142819}"/>
              </a:ext>
            </a:extLst>
          </p:cNvPr>
          <p:cNvSpPr/>
          <p:nvPr/>
        </p:nvSpPr>
        <p:spPr>
          <a:xfrm rot="5400000">
            <a:off x="7819983" y="2125375"/>
            <a:ext cx="228685" cy="243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2E714BF-1BC7-CB38-8CD9-0DF6C737A3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1909" y="3853262"/>
            <a:ext cx="2775581" cy="275715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5" name="矢印: 右 74">
            <a:extLst>
              <a:ext uri="{FF2B5EF4-FFF2-40B4-BE49-F238E27FC236}">
                <a16:creationId xmlns:a16="http://schemas.microsoft.com/office/drawing/2014/main" id="{7B5CC278-0254-A314-02B5-1E9F41352947}"/>
              </a:ext>
            </a:extLst>
          </p:cNvPr>
          <p:cNvSpPr/>
          <p:nvPr/>
        </p:nvSpPr>
        <p:spPr>
          <a:xfrm rot="5400000">
            <a:off x="7811413" y="3727813"/>
            <a:ext cx="228685" cy="243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E422DA97-EE97-8080-E9EE-69660571A6F1}"/>
              </a:ext>
            </a:extLst>
          </p:cNvPr>
          <p:cNvSpPr/>
          <p:nvPr/>
        </p:nvSpPr>
        <p:spPr>
          <a:xfrm>
            <a:off x="9362107" y="646248"/>
            <a:ext cx="288000" cy="288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A2521CFA-DF34-8058-EA64-379C9445861E}"/>
              </a:ext>
            </a:extLst>
          </p:cNvPr>
          <p:cNvSpPr/>
          <p:nvPr/>
        </p:nvSpPr>
        <p:spPr>
          <a:xfrm>
            <a:off x="8659351" y="2100752"/>
            <a:ext cx="288000" cy="288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528AA6D6-EF47-1421-58D7-7314D35A2432}"/>
              </a:ext>
            </a:extLst>
          </p:cNvPr>
          <p:cNvSpPr/>
          <p:nvPr/>
        </p:nvSpPr>
        <p:spPr>
          <a:xfrm>
            <a:off x="9371890" y="3729255"/>
            <a:ext cx="288000" cy="288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</a:p>
        </p:txBody>
      </p:sp>
      <p:sp>
        <p:nvSpPr>
          <p:cNvPr id="15" name="スライド番号プレースホルダー 4">
            <a:extLst>
              <a:ext uri="{FF2B5EF4-FFF2-40B4-BE49-F238E27FC236}">
                <a16:creationId xmlns:a16="http://schemas.microsoft.com/office/drawing/2014/main" id="{384851B4-E659-6C96-64C7-E581822F8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2127" y="6626537"/>
            <a:ext cx="648000" cy="216000"/>
          </a:xfrm>
        </p:spPr>
        <p:txBody>
          <a:bodyPr/>
          <a:lstStyle/>
          <a:p>
            <a:r>
              <a:rPr lang="ja-JP" altLang="en-US" sz="2000" dirty="0"/>
              <a:t>２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9058943-36BD-805B-22E1-81A7378DE770}"/>
              </a:ext>
            </a:extLst>
          </p:cNvPr>
          <p:cNvSpPr txBox="1"/>
          <p:nvPr/>
        </p:nvSpPr>
        <p:spPr>
          <a:xfrm>
            <a:off x="1374505" y="6350765"/>
            <a:ext cx="282551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ja-JP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Google Authenticator</a:t>
            </a:r>
            <a:r>
              <a:rPr kumimoji="0" lang="ja-JP" alt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の画面イメージ</a:t>
            </a:r>
            <a:r>
              <a:rPr lang="ja-JP" altLang="en-US" sz="9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▶</a:t>
            </a:r>
            <a:endParaRPr lang="ja-JP" altLang="en-US" sz="1400" dirty="0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D6F6F89C-B2DA-73E2-F5B7-EAF5666F6617}"/>
              </a:ext>
            </a:extLst>
          </p:cNvPr>
          <p:cNvGrpSpPr/>
          <p:nvPr/>
        </p:nvGrpSpPr>
        <p:grpSpPr>
          <a:xfrm>
            <a:off x="3921857" y="5874803"/>
            <a:ext cx="1303287" cy="706794"/>
            <a:chOff x="4400903" y="5875712"/>
            <a:chExt cx="1379247" cy="937706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8239FAF1-F879-1089-BC7D-C5553324C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0903" y="5875712"/>
              <a:ext cx="1379247" cy="937706"/>
            </a:xfrm>
            <a:prstGeom prst="rect">
              <a:avLst/>
            </a:prstGeom>
          </p:spPr>
        </p:pic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6414DF39-128B-086C-F295-936DC1C98010}"/>
                </a:ext>
              </a:extLst>
            </p:cNvPr>
            <p:cNvSpPr txBox="1"/>
            <p:nvPr/>
          </p:nvSpPr>
          <p:spPr>
            <a:xfrm>
              <a:off x="4428910" y="6321359"/>
              <a:ext cx="488916" cy="86865"/>
            </a:xfrm>
            <a:prstGeom prst="rect">
              <a:avLst/>
            </a:prstGeom>
            <a:solidFill>
              <a:srgbClr val="131314"/>
            </a:solidFill>
            <a:ln>
              <a:noFill/>
            </a:ln>
          </p:spPr>
          <p:txBody>
            <a:bodyPr wrap="none" lIns="0" rIns="0" rtlCol="0" anchor="ctr">
              <a:noAutofit/>
            </a:bodyPr>
            <a:lstStyle/>
            <a:p>
              <a:pPr algn="r"/>
              <a:r>
                <a:rPr kumimoji="1" lang="ja-JP" altLang="en-US" sz="400">
                  <a:solidFill>
                    <a:schemeClr val="bg1"/>
                  </a:solidFill>
                </a:rPr>
                <a:t>● ● ● ● ● ● ● ●</a:t>
              </a:r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7DDDB9E-587E-E6B3-AE15-7FBD66EB3381}"/>
              </a:ext>
            </a:extLst>
          </p:cNvPr>
          <p:cNvSpPr txBox="1"/>
          <p:nvPr/>
        </p:nvSpPr>
        <p:spPr>
          <a:xfrm>
            <a:off x="839110" y="5775560"/>
            <a:ext cx="495300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※Authenticator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（オーセンティケーター）とは</a:t>
            </a: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“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認証アプリ”と呼ばれるワンタイムパスワード</a:t>
            </a: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05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 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を生成するソフトウェアです。</a:t>
            </a: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8A69AF1-1D59-68B5-42E3-52B0DDAB96EC}"/>
              </a:ext>
            </a:extLst>
          </p:cNvPr>
          <p:cNvSpPr txBox="1"/>
          <p:nvPr/>
        </p:nvSpPr>
        <p:spPr>
          <a:xfrm>
            <a:off x="924704" y="2947204"/>
            <a:ext cx="4499551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3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3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生体認証</a:t>
            </a:r>
            <a:r>
              <a:rPr lang="en-US" altLang="ja-JP" sz="13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sz="1300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での操作がスムーズです。</a:t>
            </a:r>
            <a:endParaRPr kumimoji="0" lang="en-US" altLang="ja-JP" sz="13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8EE87EAE-FB81-FBD5-0478-D86763086291}"/>
              </a:ext>
            </a:extLst>
          </p:cNvPr>
          <p:cNvGrpSpPr/>
          <p:nvPr/>
        </p:nvGrpSpPr>
        <p:grpSpPr>
          <a:xfrm>
            <a:off x="254781" y="165713"/>
            <a:ext cx="9291990" cy="404318"/>
            <a:chOff x="254781" y="165713"/>
            <a:chExt cx="9291990" cy="404318"/>
          </a:xfrm>
        </p:grpSpPr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6305BC72-9C31-6E53-14B6-ABB6E19A36C0}"/>
                </a:ext>
              </a:extLst>
            </p:cNvPr>
            <p:cNvSpPr/>
            <p:nvPr/>
          </p:nvSpPr>
          <p:spPr>
            <a:xfrm>
              <a:off x="336779" y="518518"/>
              <a:ext cx="9209992" cy="5151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"/>
                <a:ea typeface="ＭＳ 明朝" panose="02020609040205080304" pitchFamily="17" charset="-128"/>
                <a:cs typeface="+mn-cs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EA494FA-448B-8CFB-5454-AB4ACA5D956C}"/>
                </a:ext>
              </a:extLst>
            </p:cNvPr>
            <p:cNvSpPr txBox="1"/>
            <p:nvPr/>
          </p:nvSpPr>
          <p:spPr>
            <a:xfrm>
              <a:off x="254781" y="165713"/>
              <a:ext cx="4953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b="1" kern="1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１．</a:t>
              </a:r>
              <a:r>
                <a:rPr lang="ja-JP" altLang="en-US" b="1" kern="100" dirty="0">
                  <a:solidFill>
                    <a:srgbClr val="00B0F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新</a:t>
              </a:r>
              <a:r>
                <a:rPr lang="en-US" altLang="ja-JP" b="1" kern="1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KOSMO Web</a:t>
              </a:r>
              <a:r>
                <a:rPr lang="ja-JP" altLang="en-US" b="1" kern="1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ログイン方法（２</a:t>
              </a:r>
              <a:r>
                <a:rPr lang="en-US" altLang="ja-JP" b="1" kern="1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/</a:t>
              </a:r>
              <a:r>
                <a:rPr lang="ja-JP" altLang="en-US" b="1" kern="1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７）</a:t>
              </a:r>
              <a:endParaRPr kumimoji="0" lang="en-US" altLang="ja-JP" sz="18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E915605E-821A-DC86-4B23-AA50DC89681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5" b="20850"/>
          <a:stretch/>
        </p:blipFill>
        <p:spPr bwMode="auto">
          <a:xfrm>
            <a:off x="4054120" y="2707531"/>
            <a:ext cx="1485309" cy="7355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378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BCA80-9DE4-856B-26D3-DFDD029F4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図 83">
            <a:extLst>
              <a:ext uri="{FF2B5EF4-FFF2-40B4-BE49-F238E27FC236}">
                <a16:creationId xmlns:a16="http://schemas.microsoft.com/office/drawing/2014/main" id="{04F9F6C5-92D5-697E-58A6-CD598D35D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553" y="736169"/>
            <a:ext cx="2530683" cy="196394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2" name="楕円 31">
            <a:extLst>
              <a:ext uri="{FF2B5EF4-FFF2-40B4-BE49-F238E27FC236}">
                <a16:creationId xmlns:a16="http://schemas.microsoft.com/office/drawing/2014/main" id="{38875DB6-9662-3F67-A515-0CFFB8B98FFC}"/>
              </a:ext>
            </a:extLst>
          </p:cNvPr>
          <p:cNvSpPr/>
          <p:nvPr/>
        </p:nvSpPr>
        <p:spPr>
          <a:xfrm>
            <a:off x="326173" y="844052"/>
            <a:ext cx="288000" cy="288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2">
            <a:extLst>
              <a:ext uri="{FF2B5EF4-FFF2-40B4-BE49-F238E27FC236}">
                <a16:creationId xmlns:a16="http://schemas.microsoft.com/office/drawing/2014/main" id="{9E721E84-D217-0822-F4E7-ADFC58829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138" y="820918"/>
            <a:ext cx="6555190" cy="5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36000" rIns="91440" bIns="45720" anchor="t" anchorCtr="0">
            <a:noAutofit/>
          </a:bodyPr>
          <a:lstStyle>
            <a:defPPr>
              <a:defRPr lang="en-US"/>
            </a:defPPr>
            <a:lvl1pPr>
              <a:defRPr sz="1200" b="1" kern="100">
                <a:ln>
                  <a:noFill/>
                </a:ln>
                <a:solidFill>
                  <a:srgbClr val="2E74B5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6  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任意のパスワードを設定してください</a:t>
            </a:r>
            <a:b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en-US" altLang="ja-JP" sz="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</a:t>
            </a:r>
            <a:endParaRPr lang="en-US" altLang="ja-JP" sz="11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</a:t>
            </a:r>
            <a:endParaRPr lang="en-US" altLang="ja-JP" sz="11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1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   </a:t>
            </a:r>
            <a:r>
              <a:rPr lang="ja-JP" altLang="en-US" sz="1100" b="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パスワードは８桁以上２０桁以内、</a:t>
            </a:r>
            <a:r>
              <a:rPr lang="ja-JP" altLang="en-US" sz="1600" b="0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大文字・小文字を含んだ半角英数記号</a:t>
            </a:r>
            <a:endParaRPr lang="en-US" altLang="ja-JP" sz="1600" b="0" u="sng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</a:t>
            </a:r>
            <a:r>
              <a:rPr lang="ja-JP" altLang="en-US" sz="1100" b="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の使用が必須です。</a:t>
            </a:r>
            <a:r>
              <a:rPr lang="ja-JP" altLang="en-US" sz="11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ログイン</a:t>
            </a:r>
            <a:r>
              <a:rPr lang="en-US" altLang="ja-JP" sz="11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ID</a:t>
            </a:r>
            <a:r>
              <a:rPr lang="ja-JP" altLang="en-US" sz="11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を含むパスワードは登録できません。</a:t>
            </a:r>
            <a:endParaRPr lang="en-US" altLang="ja-JP" sz="11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1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83" name="テキスト ボックス 5">
            <a:extLst>
              <a:ext uri="{FF2B5EF4-FFF2-40B4-BE49-F238E27FC236}">
                <a16:creationId xmlns:a16="http://schemas.microsoft.com/office/drawing/2014/main" id="{3353480F-51D4-2043-64CE-5695AC4B466C}"/>
              </a:ext>
            </a:extLst>
          </p:cNvPr>
          <p:cNvSpPr txBox="1"/>
          <p:nvPr/>
        </p:nvSpPr>
        <p:spPr>
          <a:xfrm>
            <a:off x="326173" y="2324414"/>
            <a:ext cx="4279202" cy="48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5725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5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3B4977CE-E77F-104E-ACF0-08C755A1AF29}"/>
              </a:ext>
            </a:extLst>
          </p:cNvPr>
          <p:cNvSpPr/>
          <p:nvPr/>
        </p:nvSpPr>
        <p:spPr>
          <a:xfrm>
            <a:off x="326173" y="2391751"/>
            <a:ext cx="288000" cy="288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テキスト ボックス 2">
            <a:extLst>
              <a:ext uri="{FF2B5EF4-FFF2-40B4-BE49-F238E27FC236}">
                <a16:creationId xmlns:a16="http://schemas.microsoft.com/office/drawing/2014/main" id="{C8B04347-B67A-A4DA-CF6A-5DC4C4C97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72" y="2363382"/>
            <a:ext cx="4295217" cy="35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36000" rIns="91440" bIns="45720" anchor="t" anchorCtr="0">
            <a:noAutofit/>
          </a:bodyPr>
          <a:lstStyle>
            <a:defPPr>
              <a:defRPr lang="en-US"/>
            </a:defPPr>
            <a:lvl1pPr>
              <a:defRPr sz="1200" b="1" kern="100">
                <a:ln>
                  <a:noFill/>
                </a:ln>
                <a:solidFill>
                  <a:srgbClr val="2E74B5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7 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メールアドレスを確認してください</a:t>
            </a:r>
            <a:endParaRPr kumimoji="0" lang="ja-JP" altLang="en-US" sz="1600" b="1" i="0" u="none" strike="noStrike" kern="100" cap="none" spc="0" normalizeH="0" baseline="0" noProof="0" dirty="0">
              <a:ln>
                <a:noFill/>
              </a:ln>
              <a:solidFill>
                <a:srgbClr val="2E74B5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DD8A3789-06A2-6735-7318-694AD520B1C2}"/>
              </a:ext>
            </a:extLst>
          </p:cNvPr>
          <p:cNvSpPr/>
          <p:nvPr/>
        </p:nvSpPr>
        <p:spPr>
          <a:xfrm>
            <a:off x="326173" y="3799601"/>
            <a:ext cx="288000" cy="288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テキスト ボックス 2">
            <a:extLst>
              <a:ext uri="{FF2B5EF4-FFF2-40B4-BE49-F238E27FC236}">
                <a16:creationId xmlns:a16="http://schemas.microsoft.com/office/drawing/2014/main" id="{2F3C0D00-ED84-E341-9BD4-0E439ADB2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56" y="3749738"/>
            <a:ext cx="6139178" cy="35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36000" rIns="91440" bIns="45720" anchor="t" anchorCtr="0">
            <a:noAutofit/>
          </a:bodyPr>
          <a:lstStyle>
            <a:defPPr>
              <a:defRPr lang="en-US"/>
            </a:defPPr>
            <a:lvl1pPr>
              <a:defRPr sz="1200" b="1" kern="100">
                <a:ln>
                  <a:noFill/>
                </a:ln>
                <a:solidFill>
                  <a:srgbClr val="2E74B5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8 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初回ログインが完了しました</a:t>
            </a:r>
            <a:b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引き続き多要素認証の設定を行うため、ログアウトしてください</a:t>
            </a:r>
            <a:b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b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en-US" altLang="ja-JP" sz="11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2" name="図 41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69B0305-F843-29C4-8800-094F3C43D7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29" y="4351483"/>
            <a:ext cx="272316" cy="272316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C7E1AB1-6932-CB2C-717A-65D4222CC16F}"/>
              </a:ext>
            </a:extLst>
          </p:cNvPr>
          <p:cNvSpPr txBox="1"/>
          <p:nvPr/>
        </p:nvSpPr>
        <p:spPr>
          <a:xfrm>
            <a:off x="863394" y="4349795"/>
            <a:ext cx="44995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ログアウトは画面右上のユーザ名から行っていただけます。</a:t>
            </a:r>
            <a:endParaRPr lang="en-US" altLang="ja-JP" sz="1050" kern="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87" name="図 86">
            <a:extLst>
              <a:ext uri="{FF2B5EF4-FFF2-40B4-BE49-F238E27FC236}">
                <a16:creationId xmlns:a16="http://schemas.microsoft.com/office/drawing/2014/main" id="{3A899830-14BB-264E-E339-5B9263E76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912" y="2599015"/>
            <a:ext cx="2039189" cy="150304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3" name="矢印: 右 72">
            <a:extLst>
              <a:ext uri="{FF2B5EF4-FFF2-40B4-BE49-F238E27FC236}">
                <a16:creationId xmlns:a16="http://schemas.microsoft.com/office/drawing/2014/main" id="{FC199CC9-E954-6DF5-5AB7-DCCD46A518EC}"/>
              </a:ext>
            </a:extLst>
          </p:cNvPr>
          <p:cNvSpPr/>
          <p:nvPr/>
        </p:nvSpPr>
        <p:spPr>
          <a:xfrm rot="5400000">
            <a:off x="7877132" y="2363157"/>
            <a:ext cx="228685" cy="243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B0BE48FC-F431-8EDB-A12B-98FBCD2836B8}"/>
              </a:ext>
            </a:extLst>
          </p:cNvPr>
          <p:cNvGrpSpPr/>
          <p:nvPr/>
        </p:nvGrpSpPr>
        <p:grpSpPr>
          <a:xfrm>
            <a:off x="6423268" y="4325417"/>
            <a:ext cx="3094902" cy="2169969"/>
            <a:chOff x="6442712" y="4427409"/>
            <a:chExt cx="3345413" cy="2283018"/>
          </a:xfrm>
        </p:grpSpPr>
        <p:pic>
          <p:nvPicPr>
            <p:cNvPr id="91" name="図 90">
              <a:extLst>
                <a:ext uri="{FF2B5EF4-FFF2-40B4-BE49-F238E27FC236}">
                  <a16:creationId xmlns:a16="http://schemas.microsoft.com/office/drawing/2014/main" id="{D5F519C5-DF5D-DA20-4043-0E6D40FDD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42712" y="4427409"/>
              <a:ext cx="3345413" cy="2283018"/>
            </a:xfrm>
            <a:prstGeom prst="rect">
              <a:avLst/>
            </a:prstGeom>
          </p:spPr>
        </p:pic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7A69897C-DBB7-A8A5-D3FC-41DC6E529973}"/>
                </a:ext>
              </a:extLst>
            </p:cNvPr>
            <p:cNvSpPr txBox="1"/>
            <p:nvPr/>
          </p:nvSpPr>
          <p:spPr>
            <a:xfrm>
              <a:off x="9259532" y="4526534"/>
              <a:ext cx="397865" cy="64610"/>
            </a:xfrm>
            <a:prstGeom prst="rect">
              <a:avLst/>
            </a:prstGeom>
            <a:solidFill>
              <a:srgbClr val="141E3B"/>
            </a:solidFill>
          </p:spPr>
          <p:txBody>
            <a:bodyPr wrap="none" lIns="36000" tIns="36000" rIns="36000" bIns="36000" anchor="ctr">
              <a:no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300" b="0" i="0" u="none" strike="noStrike" kern="1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テストユーザ</a:t>
              </a:r>
              <a:endParaRPr lang="en-US" altLang="ja-JP" sz="300" kern="1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96" name="矢印: 右 95">
            <a:extLst>
              <a:ext uri="{FF2B5EF4-FFF2-40B4-BE49-F238E27FC236}">
                <a16:creationId xmlns:a16="http://schemas.microsoft.com/office/drawing/2014/main" id="{ACE87DE7-AB89-7082-3C39-469132D3FDA3}"/>
              </a:ext>
            </a:extLst>
          </p:cNvPr>
          <p:cNvSpPr/>
          <p:nvPr/>
        </p:nvSpPr>
        <p:spPr>
          <a:xfrm rot="5400000">
            <a:off x="7877131" y="4086107"/>
            <a:ext cx="228685" cy="243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99" name="楕円 98">
            <a:extLst>
              <a:ext uri="{FF2B5EF4-FFF2-40B4-BE49-F238E27FC236}">
                <a16:creationId xmlns:a16="http://schemas.microsoft.com/office/drawing/2014/main" id="{F93F9233-C784-F7B6-4A1B-8C2E044F1B4C}"/>
              </a:ext>
            </a:extLst>
          </p:cNvPr>
          <p:cNvSpPr/>
          <p:nvPr/>
        </p:nvSpPr>
        <p:spPr>
          <a:xfrm>
            <a:off x="9348461" y="655793"/>
            <a:ext cx="288000" cy="288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</a:p>
        </p:txBody>
      </p:sp>
      <p:sp>
        <p:nvSpPr>
          <p:cNvPr id="100" name="楕円 99">
            <a:extLst>
              <a:ext uri="{FF2B5EF4-FFF2-40B4-BE49-F238E27FC236}">
                <a16:creationId xmlns:a16="http://schemas.microsoft.com/office/drawing/2014/main" id="{B4EB9C39-58BD-93BF-A60F-481282904F7D}"/>
              </a:ext>
            </a:extLst>
          </p:cNvPr>
          <p:cNvSpPr/>
          <p:nvPr/>
        </p:nvSpPr>
        <p:spPr>
          <a:xfrm>
            <a:off x="8306113" y="2522793"/>
            <a:ext cx="288000" cy="288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</a:p>
        </p:txBody>
      </p:sp>
      <p:sp>
        <p:nvSpPr>
          <p:cNvPr id="101" name="楕円 100">
            <a:extLst>
              <a:ext uri="{FF2B5EF4-FFF2-40B4-BE49-F238E27FC236}">
                <a16:creationId xmlns:a16="http://schemas.microsoft.com/office/drawing/2014/main" id="{60D120CE-881C-BAE9-FCE8-6ED54738DC32}"/>
              </a:ext>
            </a:extLst>
          </p:cNvPr>
          <p:cNvSpPr/>
          <p:nvPr/>
        </p:nvSpPr>
        <p:spPr>
          <a:xfrm>
            <a:off x="9424665" y="4160165"/>
            <a:ext cx="288000" cy="288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</a:p>
        </p:txBody>
      </p:sp>
      <p:pic>
        <p:nvPicPr>
          <p:cNvPr id="118" name="図 117">
            <a:extLst>
              <a:ext uri="{FF2B5EF4-FFF2-40B4-BE49-F238E27FC236}">
                <a16:creationId xmlns:a16="http://schemas.microsoft.com/office/drawing/2014/main" id="{3985C02B-490C-D93A-1A87-D010A99F4F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8359" y="4756789"/>
            <a:ext cx="1660803" cy="73117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F075CE9-9953-3047-5F70-609976DF97CA}"/>
              </a:ext>
            </a:extLst>
          </p:cNvPr>
          <p:cNvGrpSpPr/>
          <p:nvPr/>
        </p:nvGrpSpPr>
        <p:grpSpPr>
          <a:xfrm>
            <a:off x="869461" y="4745735"/>
            <a:ext cx="1677171" cy="731171"/>
            <a:chOff x="869461" y="4745735"/>
            <a:chExt cx="1677171" cy="731171"/>
          </a:xfrm>
        </p:grpSpPr>
        <p:pic>
          <p:nvPicPr>
            <p:cNvPr id="120" name="図 119">
              <a:extLst>
                <a:ext uri="{FF2B5EF4-FFF2-40B4-BE49-F238E27FC236}">
                  <a16:creationId xmlns:a16="http://schemas.microsoft.com/office/drawing/2014/main" id="{85B29E7A-FBCB-C65A-F20B-4B2B102D3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69461" y="4745735"/>
              <a:ext cx="1677171" cy="731171"/>
            </a:xfrm>
            <a:prstGeom prst="rect">
              <a:avLst/>
            </a:prstGeom>
          </p:spPr>
        </p:pic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35306DBD-A089-7E31-6E57-FCFB45CD51FF}"/>
                </a:ext>
              </a:extLst>
            </p:cNvPr>
            <p:cNvSpPr txBox="1"/>
            <p:nvPr/>
          </p:nvSpPr>
          <p:spPr>
            <a:xfrm>
              <a:off x="923027" y="5015831"/>
              <a:ext cx="1409307" cy="190977"/>
            </a:xfrm>
            <a:prstGeom prst="rect">
              <a:avLst/>
            </a:prstGeom>
            <a:solidFill>
              <a:srgbClr val="141E3B"/>
            </a:solidFill>
          </p:spPr>
          <p:txBody>
            <a:bodyPr wrap="none" lIns="36000" tIns="36000" rIns="36000" bIns="36000" anchor="ctr">
              <a:no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50" b="0" i="0" u="none" strike="noStrike" kern="1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テストユーザ</a:t>
              </a:r>
              <a:endParaRPr lang="en-US" altLang="ja-JP" sz="1050" kern="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03648B78-6832-42C3-5E6B-CB92E49895C6}"/>
                </a:ext>
              </a:extLst>
            </p:cNvPr>
            <p:cNvSpPr txBox="1"/>
            <p:nvPr/>
          </p:nvSpPr>
          <p:spPr>
            <a:xfrm>
              <a:off x="944799" y="4782299"/>
              <a:ext cx="887820" cy="223948"/>
            </a:xfrm>
            <a:prstGeom prst="rect">
              <a:avLst/>
            </a:prstGeom>
            <a:solidFill>
              <a:srgbClr val="141E3B"/>
            </a:solidFill>
          </p:spPr>
          <p:txBody>
            <a:bodyPr wrap="none" lIns="36000" tIns="36000" rIns="36000" bIns="36000" anchor="ctr">
              <a:no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900" kern="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日本製鋼所</a:t>
              </a:r>
              <a:endParaRPr lang="en-US" altLang="ja-JP" sz="900" kern="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  <p:pic>
        <p:nvPicPr>
          <p:cNvPr id="116" name="図 115" descr="挿絵, プレート, マグカップ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752ACB2-4151-5DBE-6471-2F1E611AD0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10" y="5175743"/>
            <a:ext cx="530667" cy="530667"/>
          </a:xfrm>
          <a:prstGeom prst="rect">
            <a:avLst/>
          </a:prstGeom>
        </p:spPr>
      </p:pic>
      <p:sp>
        <p:nvSpPr>
          <p:cNvPr id="122" name="矢印: 右 121">
            <a:extLst>
              <a:ext uri="{FF2B5EF4-FFF2-40B4-BE49-F238E27FC236}">
                <a16:creationId xmlns:a16="http://schemas.microsoft.com/office/drawing/2014/main" id="{2B7EAB01-095E-ECAD-3522-B7D41681146D}"/>
              </a:ext>
            </a:extLst>
          </p:cNvPr>
          <p:cNvSpPr/>
          <p:nvPr/>
        </p:nvSpPr>
        <p:spPr>
          <a:xfrm>
            <a:off x="2765365" y="4995361"/>
            <a:ext cx="228685" cy="243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23" name="テキスト ボックス 5">
            <a:extLst>
              <a:ext uri="{FF2B5EF4-FFF2-40B4-BE49-F238E27FC236}">
                <a16:creationId xmlns:a16="http://schemas.microsoft.com/office/drawing/2014/main" id="{A68CF387-12CE-4E64-469A-1E3F1BA4569A}"/>
              </a:ext>
            </a:extLst>
          </p:cNvPr>
          <p:cNvSpPr txBox="1"/>
          <p:nvPr/>
        </p:nvSpPr>
        <p:spPr>
          <a:xfrm>
            <a:off x="567081" y="2689687"/>
            <a:ext cx="5744999" cy="48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異なる</a:t>
            </a:r>
            <a:r>
              <a:rPr lang="ja-JP" altLang="en-US" sz="11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ユーザ</a:t>
            </a:r>
            <a:r>
              <a:rPr lang="en-US" altLang="ja-JP" sz="11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ID</a:t>
            </a:r>
            <a:r>
              <a:rPr lang="ja-JP" altLang="en-US" sz="11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（例：被保険者ご本人とそのご家族）で、</a:t>
            </a:r>
            <a:r>
              <a:rPr kumimoji="0" lang="ja-JP" altLang="en-US" sz="11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同じメールアドレスを登録する</a:t>
            </a:r>
            <a:endParaRPr kumimoji="0" lang="en-US" altLang="ja-JP" sz="110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ことはできませんのでご留意ください。</a:t>
            </a: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4" name="スライド番号プレースホルダー 4">
            <a:extLst>
              <a:ext uri="{FF2B5EF4-FFF2-40B4-BE49-F238E27FC236}">
                <a16:creationId xmlns:a16="http://schemas.microsoft.com/office/drawing/2014/main" id="{C33786B9-E56D-4693-DE66-D02716AD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6000" y="6578641"/>
            <a:ext cx="648000" cy="216000"/>
          </a:xfrm>
        </p:spPr>
        <p:txBody>
          <a:bodyPr/>
          <a:lstStyle/>
          <a:p>
            <a:r>
              <a:rPr lang="ja-JP" altLang="en-US" sz="2000" dirty="0"/>
              <a:t>３</a:t>
            </a:r>
          </a:p>
        </p:txBody>
      </p:sp>
      <p:sp>
        <p:nvSpPr>
          <p:cNvPr id="11" name="テキスト ボックス 2">
            <a:extLst>
              <a:ext uri="{FF2B5EF4-FFF2-40B4-BE49-F238E27FC236}">
                <a16:creationId xmlns:a16="http://schemas.microsoft.com/office/drawing/2014/main" id="{F199760F-EB35-C183-5378-18D70CE68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5" y="6137444"/>
            <a:ext cx="5916197" cy="45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36000" rIns="91440" bIns="45720" anchor="t" anchorCtr="0">
            <a:noAutofit/>
          </a:bodyPr>
          <a:lstStyle>
            <a:defPPr>
              <a:defRPr lang="en-US"/>
            </a:defPPr>
            <a:lvl1pPr>
              <a:defRPr sz="1200" b="1" kern="100">
                <a:ln>
                  <a:noFill/>
                </a:ln>
                <a:solidFill>
                  <a:srgbClr val="2E74B5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Times New Roman" panose="02020603050405020304" pitchFamily="18" charset="0"/>
              </a:defRPr>
            </a:lvl1pPr>
          </a:lstStyle>
          <a:p>
            <a:pPr lvl="0">
              <a:defRPr/>
            </a:pPr>
            <a:r>
              <a:rPr lang="ja-JP" altLang="en-US" sz="1600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→</a:t>
            </a:r>
            <a:r>
              <a:rPr lang="en-US" altLang="ja-JP" sz="1600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【OPT</a:t>
            </a:r>
            <a:r>
              <a:rPr lang="ja-JP" altLang="en-US" sz="1600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認証</a:t>
            </a:r>
            <a:r>
              <a:rPr lang="ja-JP" altLang="en-US" sz="900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（ワンタイムパスワード） </a:t>
            </a:r>
            <a:r>
              <a:rPr lang="en-US" altLang="ja-JP" sz="1600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lang="ja-JP" altLang="en-US" sz="1600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を選択された場合 </a:t>
            </a:r>
            <a:endParaRPr kumimoji="0" lang="ja-JP" altLang="en-US" sz="1600" b="1" i="0" u="none" strike="noStrike" kern="1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66A0EA2-59C6-1F9B-7100-194BA0E4C81D}"/>
              </a:ext>
            </a:extLst>
          </p:cNvPr>
          <p:cNvSpPr txBox="1"/>
          <p:nvPr/>
        </p:nvSpPr>
        <p:spPr>
          <a:xfrm>
            <a:off x="254781" y="187485"/>
            <a:ext cx="4953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１．</a:t>
            </a:r>
            <a:r>
              <a:rPr lang="ja-JP" altLang="en-US" sz="2000" b="1" kern="100" dirty="0"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新</a:t>
            </a:r>
            <a:r>
              <a:rPr lang="en-US" altLang="ja-JP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KOSMO Web</a:t>
            </a:r>
            <a:r>
              <a:rPr lang="ja-JP" altLang="en-US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ログイン方法（３</a:t>
            </a:r>
            <a:r>
              <a:rPr lang="en-US" altLang="ja-JP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/</a:t>
            </a:r>
            <a:r>
              <a:rPr lang="ja-JP" altLang="en-US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７）</a:t>
            </a:r>
            <a:endParaRPr kumimoji="0" lang="en-US" altLang="ja-JP" sz="1800" b="1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52EFB0C2-5EF0-F02B-F4F6-3F1D5B38BDCE}"/>
              </a:ext>
            </a:extLst>
          </p:cNvPr>
          <p:cNvSpPr/>
          <p:nvPr/>
        </p:nvSpPr>
        <p:spPr>
          <a:xfrm>
            <a:off x="330008" y="561686"/>
            <a:ext cx="9209992" cy="515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+mn-cs"/>
            </a:endParaRPr>
          </a:p>
        </p:txBody>
      </p:sp>
      <p:pic>
        <p:nvPicPr>
          <p:cNvPr id="2" name="図 1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6D9D1BC-26F3-2A61-AEBC-B1981B825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00" y="1543826"/>
            <a:ext cx="272316" cy="272316"/>
          </a:xfrm>
          <a:prstGeom prst="rect">
            <a:avLst/>
          </a:prstGeom>
        </p:spPr>
      </p:pic>
      <p:sp>
        <p:nvSpPr>
          <p:cNvPr id="3" name="楕円 2">
            <a:extLst>
              <a:ext uri="{FF2B5EF4-FFF2-40B4-BE49-F238E27FC236}">
                <a16:creationId xmlns:a16="http://schemas.microsoft.com/office/drawing/2014/main" id="{CC635F8D-4CEA-FAC5-3DC4-D274B8717E0D}"/>
              </a:ext>
            </a:extLst>
          </p:cNvPr>
          <p:cNvSpPr/>
          <p:nvPr/>
        </p:nvSpPr>
        <p:spPr>
          <a:xfrm>
            <a:off x="338115" y="5837826"/>
            <a:ext cx="288000" cy="288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2">
            <a:extLst>
              <a:ext uri="{FF2B5EF4-FFF2-40B4-BE49-F238E27FC236}">
                <a16:creationId xmlns:a16="http://schemas.microsoft.com/office/drawing/2014/main" id="{37B2F3FD-C3EB-B376-2043-E16709DDC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280" y="5807959"/>
            <a:ext cx="3624640" cy="3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36000" rIns="91440" bIns="45720" anchor="t" anchorCtr="0">
            <a:noAutofit/>
          </a:bodyPr>
          <a:lstStyle>
            <a:defPPr>
              <a:defRPr lang="en-US"/>
            </a:defPPr>
            <a:lvl1pPr>
              <a:defRPr sz="1200" b="1" kern="100">
                <a:ln>
                  <a:noFill/>
                </a:ln>
                <a:solidFill>
                  <a:srgbClr val="2E74B5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９　</a:t>
            </a:r>
            <a:r>
              <a:rPr lang="ja-JP" altLang="en-US" sz="1600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→</a:t>
            </a:r>
            <a:r>
              <a:rPr lang="en-US" altLang="ja-JP" sz="1600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600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生体認証</a:t>
            </a:r>
            <a:r>
              <a:rPr lang="en-US" altLang="ja-JP" sz="1600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lang="ja-JP" altLang="en-US" sz="1600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を選択された場合</a:t>
            </a:r>
            <a:endParaRPr kumimoji="0" lang="ja-JP" altLang="en-US" sz="1600" b="1" i="0" u="none" strike="noStrike" kern="1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矢印: 五方向 3">
            <a:extLst>
              <a:ext uri="{FF2B5EF4-FFF2-40B4-BE49-F238E27FC236}">
                <a16:creationId xmlns:a16="http://schemas.microsoft.com/office/drawing/2014/main" id="{EDE397DC-E246-E882-5505-259ED92CEA6E}"/>
              </a:ext>
            </a:extLst>
          </p:cNvPr>
          <p:cNvSpPr/>
          <p:nvPr/>
        </p:nvSpPr>
        <p:spPr>
          <a:xfrm>
            <a:off x="3655150" y="5859331"/>
            <a:ext cx="1660804" cy="288000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４ページへ</a:t>
            </a:r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AA896033-6970-DA03-7AEB-D036A308E08A}"/>
              </a:ext>
            </a:extLst>
          </p:cNvPr>
          <p:cNvSpPr/>
          <p:nvPr/>
        </p:nvSpPr>
        <p:spPr>
          <a:xfrm>
            <a:off x="4907542" y="6192697"/>
            <a:ext cx="1321231" cy="281101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５ページへ</a:t>
            </a:r>
          </a:p>
        </p:txBody>
      </p:sp>
      <p:sp>
        <p:nvSpPr>
          <p:cNvPr id="5" name="テキスト ボックス 5">
            <a:extLst>
              <a:ext uri="{FF2B5EF4-FFF2-40B4-BE49-F238E27FC236}">
                <a16:creationId xmlns:a16="http://schemas.microsoft.com/office/drawing/2014/main" id="{AD0DD6A7-3059-A5A0-B3A1-EBE4E630FA88}"/>
              </a:ext>
            </a:extLst>
          </p:cNvPr>
          <p:cNvSpPr txBox="1"/>
          <p:nvPr/>
        </p:nvSpPr>
        <p:spPr>
          <a:xfrm>
            <a:off x="577342" y="3090955"/>
            <a:ext cx="5744999" cy="48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メールアドレスの変更は必須ではありません。</a:t>
            </a: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38C7AE1-D4C8-EE4F-05F1-1B90F803BF45}"/>
              </a:ext>
            </a:extLst>
          </p:cNvPr>
          <p:cNvSpPr txBox="1"/>
          <p:nvPr/>
        </p:nvSpPr>
        <p:spPr>
          <a:xfrm>
            <a:off x="8452829" y="4330131"/>
            <a:ext cx="829591" cy="88538"/>
          </a:xfrm>
          <a:prstGeom prst="rect">
            <a:avLst/>
          </a:prstGeom>
          <a:solidFill>
            <a:srgbClr val="141E3B"/>
          </a:solidFill>
        </p:spPr>
        <p:txBody>
          <a:bodyPr wrap="none" lIns="36000" tIns="36000" rIns="36000" bIns="3600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" kern="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日本製鋼所</a:t>
            </a:r>
            <a:endParaRPr lang="en-US" altLang="ja-JP" sz="400" kern="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D419454-A49A-6782-A80B-2E49D71B0E09}"/>
              </a:ext>
            </a:extLst>
          </p:cNvPr>
          <p:cNvSpPr txBox="1"/>
          <p:nvPr/>
        </p:nvSpPr>
        <p:spPr>
          <a:xfrm>
            <a:off x="4907979" y="1291074"/>
            <a:ext cx="1576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FF0000"/>
                </a:solidFill>
              </a:rPr>
              <a:t>・・・・・・</a:t>
            </a:r>
          </a:p>
        </p:txBody>
      </p:sp>
      <p:sp>
        <p:nvSpPr>
          <p:cNvPr id="16" name="テキスト ボックス 5">
            <a:extLst>
              <a:ext uri="{FF2B5EF4-FFF2-40B4-BE49-F238E27FC236}">
                <a16:creationId xmlns:a16="http://schemas.microsoft.com/office/drawing/2014/main" id="{11B1CCD7-A1F3-5F84-1E16-F25BAB4D6E07}"/>
              </a:ext>
            </a:extLst>
          </p:cNvPr>
          <p:cNvSpPr txBox="1"/>
          <p:nvPr/>
        </p:nvSpPr>
        <p:spPr>
          <a:xfrm>
            <a:off x="510846" y="1105271"/>
            <a:ext cx="4949428" cy="48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5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05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今後は、ここで設定したパスワードをお使いいただくことになります。</a:t>
            </a: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47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618A8-836E-7615-1F0F-DAD31B6D9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AF8CA026-09A5-F032-4FFF-9F2E001B4EF6}"/>
              </a:ext>
            </a:extLst>
          </p:cNvPr>
          <p:cNvGrpSpPr/>
          <p:nvPr/>
        </p:nvGrpSpPr>
        <p:grpSpPr>
          <a:xfrm>
            <a:off x="7522024" y="747823"/>
            <a:ext cx="2103549" cy="4284017"/>
            <a:chOff x="7696200" y="747823"/>
            <a:chExt cx="2103549" cy="4284017"/>
          </a:xfrm>
        </p:grpSpPr>
        <p:pic>
          <p:nvPicPr>
            <p:cNvPr id="16" name="図 15" descr="モニター画面に映るゲーム画面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36DB4406-7757-DACB-69F5-04C195CE9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253" y="747823"/>
              <a:ext cx="1885498" cy="4080411"/>
            </a:xfrm>
            <a:prstGeom prst="rect">
              <a:avLst/>
            </a:prstGeom>
          </p:spPr>
        </p:pic>
        <p:sp>
          <p:nvSpPr>
            <p:cNvPr id="17" name="フローチャート: 書類 16">
              <a:extLst>
                <a:ext uri="{FF2B5EF4-FFF2-40B4-BE49-F238E27FC236}">
                  <a16:creationId xmlns:a16="http://schemas.microsoft.com/office/drawing/2014/main" id="{0896DF3A-CBB2-AEF3-45A2-1A946CFD9FB3}"/>
                </a:ext>
              </a:extLst>
            </p:cNvPr>
            <p:cNvSpPr/>
            <p:nvPr/>
          </p:nvSpPr>
          <p:spPr>
            <a:xfrm flipV="1">
              <a:off x="7796212" y="1778465"/>
              <a:ext cx="2003537" cy="1176337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9426F9BE-BB3F-966E-FA2F-D03BCE217141}"/>
                </a:ext>
              </a:extLst>
            </p:cNvPr>
            <p:cNvSpPr/>
            <p:nvPr/>
          </p:nvSpPr>
          <p:spPr>
            <a:xfrm>
              <a:off x="7696200" y="2679751"/>
              <a:ext cx="2103549" cy="23520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32" name="楕円 31">
            <a:extLst>
              <a:ext uri="{FF2B5EF4-FFF2-40B4-BE49-F238E27FC236}">
                <a16:creationId xmlns:a16="http://schemas.microsoft.com/office/drawing/2014/main" id="{683247D4-D3D4-427C-2703-0B12851DF4BB}"/>
              </a:ext>
            </a:extLst>
          </p:cNvPr>
          <p:cNvSpPr/>
          <p:nvPr/>
        </p:nvSpPr>
        <p:spPr>
          <a:xfrm>
            <a:off x="304401" y="1129124"/>
            <a:ext cx="288000" cy="288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2">
            <a:extLst>
              <a:ext uri="{FF2B5EF4-FFF2-40B4-BE49-F238E27FC236}">
                <a16:creationId xmlns:a16="http://schemas.microsoft.com/office/drawing/2014/main" id="{A268A4CF-0E13-97F7-2B8E-4B15FD38E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80" y="1100508"/>
            <a:ext cx="5826411" cy="35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36000" rIns="91440" bIns="45720" anchor="t" anchorCtr="0">
            <a:noAutofit/>
          </a:bodyPr>
          <a:lstStyle>
            <a:defPPr>
              <a:defRPr lang="en-US"/>
            </a:defPPr>
            <a:lvl1pPr>
              <a:defRPr sz="1200" b="1" kern="100">
                <a:ln>
                  <a:noFill/>
                </a:ln>
                <a:solidFill>
                  <a:srgbClr val="2E74B5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１０</a:t>
            </a:r>
            <a:r>
              <a:rPr kumimoji="0" lang="en-US" altLang="ja-JP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再度ログインしてください</a:t>
            </a:r>
            <a:br>
              <a:rPr kumimoji="0" lang="en-US" altLang="ja-JP" sz="1600" b="1" i="0" u="none" strike="noStrike" kern="10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endParaRPr kumimoji="0" lang="en-US" altLang="ja-JP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92A83778-4177-AF3D-F9E7-241BE1D26669}"/>
              </a:ext>
            </a:extLst>
          </p:cNvPr>
          <p:cNvSpPr/>
          <p:nvPr/>
        </p:nvSpPr>
        <p:spPr>
          <a:xfrm>
            <a:off x="304647" y="2329538"/>
            <a:ext cx="288000" cy="288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テキスト ボックス 2">
            <a:extLst>
              <a:ext uri="{FF2B5EF4-FFF2-40B4-BE49-F238E27FC236}">
                <a16:creationId xmlns:a16="http://schemas.microsoft.com/office/drawing/2014/main" id="{216B49F0-5ABC-5CAB-A536-7D3A0DDAE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17" y="2292570"/>
            <a:ext cx="4295217" cy="35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36000" rIns="91440" bIns="45720" anchor="t" anchorCtr="0">
            <a:noAutofit/>
          </a:bodyPr>
          <a:lstStyle>
            <a:defPPr>
              <a:defRPr lang="en-US"/>
            </a:defPPr>
            <a:lvl1pPr>
              <a:defRPr sz="1200" b="1" kern="100">
                <a:ln>
                  <a:noFill/>
                </a:ln>
                <a:solidFill>
                  <a:srgbClr val="2E74B5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１</a:t>
            </a:r>
            <a:r>
              <a:rPr kumimoji="0" lang="en-US" altLang="ja-JP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生体認証の設定を行います</a:t>
            </a: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2E63FE7F-812D-805C-4F06-46DDBC33BB78}"/>
              </a:ext>
            </a:extLst>
          </p:cNvPr>
          <p:cNvSpPr/>
          <p:nvPr/>
        </p:nvSpPr>
        <p:spPr>
          <a:xfrm>
            <a:off x="326173" y="3832568"/>
            <a:ext cx="288000" cy="288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テキスト ボックス 2">
            <a:extLst>
              <a:ext uri="{FF2B5EF4-FFF2-40B4-BE49-F238E27FC236}">
                <a16:creationId xmlns:a16="http://schemas.microsoft.com/office/drawing/2014/main" id="{E9FDD325-E577-A382-91E3-9841190FB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32" y="3806921"/>
            <a:ext cx="5059411" cy="35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36000" rIns="91440" bIns="45720" anchor="t" anchorCtr="0">
            <a:noAutofit/>
          </a:bodyPr>
          <a:lstStyle>
            <a:defPPr>
              <a:defRPr lang="en-US"/>
            </a:defPPr>
            <a:lvl1pPr>
              <a:defRPr sz="1200" b="1" kern="100">
                <a:ln>
                  <a:noFill/>
                </a:ln>
                <a:solidFill>
                  <a:srgbClr val="2E74B5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２</a:t>
            </a:r>
            <a:r>
              <a:rPr kumimoji="0" lang="en-US" altLang="ja-JP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ja-JP" sz="1600" b="1" i="0" u="none" strike="noStrike" kern="10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生体認証に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て</a:t>
            </a:r>
            <a:r>
              <a:rPr kumimoji="0" lang="ja-JP" altLang="ja-JP" sz="1600" b="1" i="0" u="none" strike="noStrike" kern="10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サインイン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してください</a:t>
            </a:r>
            <a:br>
              <a:rPr kumimoji="0" lang="en-US" altLang="ja-JP" sz="1600" b="1" i="0" u="none" strike="noStrike" kern="10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br>
              <a:rPr kumimoji="0" lang="en-US" altLang="ja-JP" sz="1600" b="1" i="0" u="none" strike="noStrike" kern="10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br>
              <a:rPr kumimoji="0" lang="en-US" altLang="ja-JP" sz="1600" b="1" i="0" u="none" strike="noStrike" kern="10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endParaRPr kumimoji="0" lang="en-US" altLang="ja-JP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1" name="図 10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0573403-CF08-E4A8-7F96-210D4E8DD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25" y="2590299"/>
            <a:ext cx="272316" cy="272316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0167EAC-3E8C-70D9-B1A7-5F88283AD40F}"/>
              </a:ext>
            </a:extLst>
          </p:cNvPr>
          <p:cNvSpPr txBox="1"/>
          <p:nvPr/>
        </p:nvSpPr>
        <p:spPr>
          <a:xfrm>
            <a:off x="827546" y="2550696"/>
            <a:ext cx="4499551" cy="1223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以降はスマートフォンでの設定する画面イメージを基にしています。</a:t>
            </a: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ご利用の機種や</a:t>
            </a:r>
            <a:r>
              <a:rPr kumimoji="0" lang="en-US" altLang="ja-JP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OS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のバージョンなどにより、画面遷移、</a:t>
            </a: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操作が異なる場合があります。</a:t>
            </a: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スマートフォンに備わっている生体認証機能（例：顔認証）の設定は、</a:t>
            </a: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お手持ちのスマートフォンのマニュアルなどをご覧ください。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3" name="矢印: 右 72">
            <a:extLst>
              <a:ext uri="{FF2B5EF4-FFF2-40B4-BE49-F238E27FC236}">
                <a16:creationId xmlns:a16="http://schemas.microsoft.com/office/drawing/2014/main" id="{95857EE7-03E0-D662-CBE7-EBA0E802EAC7}"/>
              </a:ext>
            </a:extLst>
          </p:cNvPr>
          <p:cNvSpPr/>
          <p:nvPr/>
        </p:nvSpPr>
        <p:spPr>
          <a:xfrm rot="5400000">
            <a:off x="7901970" y="1609714"/>
            <a:ext cx="228685" cy="243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52B823B-8AEA-19D8-E9FD-44AFF69C5099}"/>
              </a:ext>
            </a:extLst>
          </p:cNvPr>
          <p:cNvSpPr txBox="1"/>
          <p:nvPr/>
        </p:nvSpPr>
        <p:spPr>
          <a:xfrm>
            <a:off x="214355" y="664585"/>
            <a:ext cx="495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～</a:t>
            </a:r>
            <a:r>
              <a:rPr kumimoji="0" lang="en-US" altLang="ja-JP" sz="1800" b="1" i="0" u="none" strike="noStrike" kern="1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kumimoji="0" lang="ja-JP" alt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生体認証</a:t>
            </a:r>
            <a:r>
              <a:rPr kumimoji="0" lang="en-US" altLang="ja-JP" sz="1800" b="1" i="0" u="none" strike="noStrike" kern="1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  <a:r>
              <a:rPr kumimoji="0" lang="ja-JP" alt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を選択いただいた場合～</a:t>
            </a:r>
            <a:endParaRPr kumimoji="0" lang="en-US" altLang="ja-JP" sz="1800" b="1" i="0" u="none" strike="noStrike" kern="1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0" name="楕円 99">
            <a:extLst>
              <a:ext uri="{FF2B5EF4-FFF2-40B4-BE49-F238E27FC236}">
                <a16:creationId xmlns:a16="http://schemas.microsoft.com/office/drawing/2014/main" id="{04DE1FEF-028E-CFA4-2239-69A23B765B31}"/>
              </a:ext>
            </a:extLst>
          </p:cNvPr>
          <p:cNvSpPr/>
          <p:nvPr/>
        </p:nvSpPr>
        <p:spPr>
          <a:xfrm>
            <a:off x="8514404" y="1641093"/>
            <a:ext cx="288000" cy="288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１１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BC994FB4-5C5D-ABF5-0756-A1F42EA1F01D}"/>
              </a:ext>
            </a:extLst>
          </p:cNvPr>
          <p:cNvSpPr txBox="1"/>
          <p:nvPr/>
        </p:nvSpPr>
        <p:spPr>
          <a:xfrm>
            <a:off x="614173" y="4205567"/>
            <a:ext cx="4953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kern="1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生体認証登録画面が表示されるため、「続ける」をタップします。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kumimoji="0" lang="ja-JP" alt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画面イメージは</a:t>
            </a:r>
            <a:r>
              <a:rPr kumimoji="0" lang="en-US" altLang="ja-JP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iPhone</a:t>
            </a:r>
            <a:r>
              <a:rPr kumimoji="0" lang="ja-JP" altLang="ja-JP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における顔認証を例示し</a:t>
            </a:r>
            <a:r>
              <a:rPr kumimoji="0" lang="ja-JP" alt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ています（以降同様）。</a:t>
            </a:r>
            <a:endParaRPr kumimoji="0" lang="en-US" altLang="ja-JP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C7D2EBA7-CD36-1996-C5A7-437E2FD8087C}"/>
              </a:ext>
            </a:extLst>
          </p:cNvPr>
          <p:cNvGrpSpPr/>
          <p:nvPr/>
        </p:nvGrpSpPr>
        <p:grpSpPr>
          <a:xfrm>
            <a:off x="7216319" y="3282950"/>
            <a:ext cx="2343199" cy="2168441"/>
            <a:chOff x="7229799" y="4123037"/>
            <a:chExt cx="2460349" cy="2470330"/>
          </a:xfrm>
        </p:grpSpPr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8DAD38BC-B5E0-9D88-6885-8203E16E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29799" y="4123037"/>
              <a:ext cx="2460349" cy="2470330"/>
            </a:xfrm>
            <a:prstGeom prst="rect">
              <a:avLst/>
            </a:prstGeom>
          </p:spPr>
        </p:pic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AA92C077-C768-5707-2F80-8191F945CE75}"/>
                </a:ext>
              </a:extLst>
            </p:cNvPr>
            <p:cNvSpPr txBox="1"/>
            <p:nvPr/>
          </p:nvSpPr>
          <p:spPr>
            <a:xfrm>
              <a:off x="7400474" y="5316863"/>
              <a:ext cx="737355" cy="190977"/>
            </a:xfrm>
            <a:prstGeom prst="rect">
              <a:avLst/>
            </a:prstGeom>
            <a:solidFill>
              <a:srgbClr val="262626"/>
            </a:solidFill>
          </p:spPr>
          <p:txBody>
            <a:bodyPr wrap="none" lIns="36000" tIns="36000" rIns="36000" bIns="36000" anchor="ctr">
              <a:no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“testuser”</a:t>
              </a:r>
            </a:p>
          </p:txBody>
        </p:sp>
      </p:grpSp>
      <p:sp>
        <p:nvSpPr>
          <p:cNvPr id="75" name="矢印: 右 74">
            <a:extLst>
              <a:ext uri="{FF2B5EF4-FFF2-40B4-BE49-F238E27FC236}">
                <a16:creationId xmlns:a16="http://schemas.microsoft.com/office/drawing/2014/main" id="{388243B5-B637-DEDB-1EC4-FD15A5F2CB01}"/>
              </a:ext>
            </a:extLst>
          </p:cNvPr>
          <p:cNvSpPr/>
          <p:nvPr/>
        </p:nvSpPr>
        <p:spPr>
          <a:xfrm rot="5400000">
            <a:off x="7901970" y="3118756"/>
            <a:ext cx="228685" cy="243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4E467894-A8EF-10F0-46A1-EDCA414DCC11}"/>
              </a:ext>
            </a:extLst>
          </p:cNvPr>
          <p:cNvSpPr/>
          <p:nvPr/>
        </p:nvSpPr>
        <p:spPr>
          <a:xfrm>
            <a:off x="9356864" y="3255116"/>
            <a:ext cx="288000" cy="288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１２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A9B20ED6-8FCF-2FBC-EF77-459A9706855B}"/>
              </a:ext>
            </a:extLst>
          </p:cNvPr>
          <p:cNvSpPr/>
          <p:nvPr/>
        </p:nvSpPr>
        <p:spPr>
          <a:xfrm>
            <a:off x="304647" y="5108556"/>
            <a:ext cx="288000" cy="288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2">
            <a:extLst>
              <a:ext uri="{FF2B5EF4-FFF2-40B4-BE49-F238E27FC236}">
                <a16:creationId xmlns:a16="http://schemas.microsoft.com/office/drawing/2014/main" id="{E87E647C-3BDC-FFBC-4C6B-CB28363DF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92" y="5077012"/>
            <a:ext cx="6117871" cy="35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36000" rIns="91440" bIns="45720" anchor="t" anchorCtr="0">
            <a:noAutofit/>
          </a:bodyPr>
          <a:lstStyle>
            <a:defPPr>
              <a:defRPr lang="en-US"/>
            </a:defPPr>
            <a:lvl1pPr>
              <a:defRPr sz="1200" b="1" kern="100">
                <a:ln>
                  <a:noFill/>
                </a:ln>
                <a:solidFill>
                  <a:srgbClr val="2E74B5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３</a:t>
            </a:r>
            <a:r>
              <a:rPr kumimoji="0" lang="en-US" altLang="ja-JP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生体認証を行ったデバイスに名前を付けてください</a:t>
            </a: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879300B-33FD-34ED-A3A1-3FD498BAAB25}"/>
              </a:ext>
            </a:extLst>
          </p:cNvPr>
          <p:cNvSpPr txBox="1"/>
          <p:nvPr/>
        </p:nvSpPr>
        <p:spPr>
          <a:xfrm>
            <a:off x="614173" y="5360039"/>
            <a:ext cx="5408103" cy="59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kern="1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生体認証を行ったデバイス（スマートフォン）を識別するために名前をつけます。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機種変更時にこの名前を参照することで識別することが可能です。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146ACBD8-FA00-9906-312D-16F12E3C6F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8156" y="5296334"/>
            <a:ext cx="2343199" cy="1339895"/>
          </a:xfrm>
          <a:prstGeom prst="rect">
            <a:avLst/>
          </a:prstGeom>
        </p:spPr>
      </p:pic>
      <p:sp>
        <p:nvSpPr>
          <p:cNvPr id="22" name="矢印: 右 21">
            <a:extLst>
              <a:ext uri="{FF2B5EF4-FFF2-40B4-BE49-F238E27FC236}">
                <a16:creationId xmlns:a16="http://schemas.microsoft.com/office/drawing/2014/main" id="{71579050-7222-72B5-BE52-297EE7ED969E}"/>
              </a:ext>
            </a:extLst>
          </p:cNvPr>
          <p:cNvSpPr/>
          <p:nvPr/>
        </p:nvSpPr>
        <p:spPr>
          <a:xfrm rot="5400000">
            <a:off x="7901970" y="5218362"/>
            <a:ext cx="228685" cy="243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CA7141D9-35BA-3966-F345-096D94FE9006}"/>
              </a:ext>
            </a:extLst>
          </p:cNvPr>
          <p:cNvSpPr/>
          <p:nvPr/>
        </p:nvSpPr>
        <p:spPr>
          <a:xfrm>
            <a:off x="8823811" y="5258569"/>
            <a:ext cx="288000" cy="288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１３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26" name="スライド番号プレースホルダー 4">
            <a:extLst>
              <a:ext uri="{FF2B5EF4-FFF2-40B4-BE49-F238E27FC236}">
                <a16:creationId xmlns:a16="http://schemas.microsoft.com/office/drawing/2014/main" id="{FC6AE59E-A18B-DC7D-8507-5FB7E9F49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6000" y="6591702"/>
            <a:ext cx="648000" cy="266298"/>
          </a:xfrm>
        </p:spPr>
        <p:txBody>
          <a:bodyPr/>
          <a:lstStyle/>
          <a:p>
            <a:r>
              <a:rPr lang="ja-JP" altLang="en-US" sz="2000" dirty="0"/>
              <a:t>４</a:t>
            </a:r>
          </a:p>
        </p:txBody>
      </p:sp>
      <p:pic>
        <p:nvPicPr>
          <p:cNvPr id="19" name="図 18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1A799ED-4B55-5BB5-F5AB-62F4849C2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43" y="1776700"/>
            <a:ext cx="272316" cy="272316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F51EEB7-8603-6EA6-8078-0F11619646E4}"/>
              </a:ext>
            </a:extLst>
          </p:cNvPr>
          <p:cNvSpPr txBox="1"/>
          <p:nvPr/>
        </p:nvSpPr>
        <p:spPr>
          <a:xfrm>
            <a:off x="815764" y="1785903"/>
            <a:ext cx="44995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生体認証の設定はスマートフォンでの操作がスムーズです。</a:t>
            </a: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">
            <a:extLst>
              <a:ext uri="{FF2B5EF4-FFF2-40B4-BE49-F238E27FC236}">
                <a16:creationId xmlns:a16="http://schemas.microsoft.com/office/drawing/2014/main" id="{8A3BF9D2-976A-24BB-C121-CFE0BD624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485" y="1423034"/>
            <a:ext cx="449955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152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https://www.jswkenpo.portal.kosmo-web.jp/</a:t>
            </a:r>
            <a:endParaRPr kumimoji="0" lang="ja-JP" altLang="en-US" sz="110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191FBA2-74D5-900F-330B-77F22E6247C0}"/>
              </a:ext>
            </a:extLst>
          </p:cNvPr>
          <p:cNvSpPr txBox="1"/>
          <p:nvPr/>
        </p:nvSpPr>
        <p:spPr>
          <a:xfrm>
            <a:off x="243895" y="209256"/>
            <a:ext cx="85799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１．</a:t>
            </a:r>
            <a:r>
              <a:rPr lang="ja-JP" altLang="en-US" sz="2000" b="1" kern="100" dirty="0"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新</a:t>
            </a:r>
            <a:r>
              <a:rPr lang="en-US" altLang="ja-JP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KOSMO Web</a:t>
            </a:r>
            <a:r>
              <a:rPr lang="ja-JP" altLang="en-US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ログイン方法（４</a:t>
            </a:r>
            <a:r>
              <a:rPr lang="en-US" altLang="ja-JP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/</a:t>
            </a:r>
            <a:r>
              <a:rPr lang="ja-JP" altLang="en-US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７）  </a:t>
            </a:r>
            <a:r>
              <a:rPr lang="ja-JP" altLang="en-US" sz="14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～生体認証の場合～</a:t>
            </a:r>
            <a:endParaRPr kumimoji="0" lang="en-US" altLang="ja-JP" sz="1800" b="1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22DF5ACE-F74C-2E4B-3458-B16613D1D2EC}"/>
              </a:ext>
            </a:extLst>
          </p:cNvPr>
          <p:cNvSpPr/>
          <p:nvPr/>
        </p:nvSpPr>
        <p:spPr>
          <a:xfrm>
            <a:off x="330008" y="561686"/>
            <a:ext cx="9209992" cy="515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+mn-cs"/>
            </a:endParaRPr>
          </a:p>
        </p:txBody>
      </p:sp>
      <p:sp>
        <p:nvSpPr>
          <p:cNvPr id="2" name="矢印: 五方向 1">
            <a:extLst>
              <a:ext uri="{FF2B5EF4-FFF2-40B4-BE49-F238E27FC236}">
                <a16:creationId xmlns:a16="http://schemas.microsoft.com/office/drawing/2014/main" id="{196FDB18-E03F-3CC3-F96A-1F03B97B5603}"/>
              </a:ext>
            </a:extLst>
          </p:cNvPr>
          <p:cNvSpPr/>
          <p:nvPr/>
        </p:nvSpPr>
        <p:spPr>
          <a:xfrm>
            <a:off x="326173" y="6150415"/>
            <a:ext cx="6237328" cy="382443"/>
          </a:xfrm>
          <a:prstGeom prst="homeP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◎登録完了です。さっそくサービスを利用してみましょう！</a:t>
            </a: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5FE1B994-98DF-6563-79E6-C968C8B2BB36}"/>
              </a:ext>
            </a:extLst>
          </p:cNvPr>
          <p:cNvSpPr/>
          <p:nvPr/>
        </p:nvSpPr>
        <p:spPr>
          <a:xfrm>
            <a:off x="9403645" y="761575"/>
            <a:ext cx="288000" cy="288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１０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pic>
        <p:nvPicPr>
          <p:cNvPr id="3" name="図 2" descr="QR コ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2ED352F-ED21-8555-2F29-2E5FC599EE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22" y="1056653"/>
            <a:ext cx="1285875" cy="128587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1B1E44E-63BF-D413-65E1-E4457B27DF13}"/>
              </a:ext>
            </a:extLst>
          </p:cNvPr>
          <p:cNvSpPr txBox="1"/>
          <p:nvPr/>
        </p:nvSpPr>
        <p:spPr>
          <a:xfrm>
            <a:off x="8164999" y="1133501"/>
            <a:ext cx="887820" cy="223948"/>
          </a:xfrm>
          <a:prstGeom prst="rect">
            <a:avLst/>
          </a:prstGeom>
          <a:solidFill>
            <a:srgbClr val="141E3B"/>
          </a:solidFill>
        </p:spPr>
        <p:txBody>
          <a:bodyPr wrap="none" lIns="36000" tIns="36000" rIns="36000" bIns="3600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550" kern="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日本製鋼所</a:t>
            </a:r>
            <a:endParaRPr lang="en-US" altLang="ja-JP" sz="550" kern="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15836E3A-E1E3-73F8-CBD3-0DE53372382D}"/>
              </a:ext>
            </a:extLst>
          </p:cNvPr>
          <p:cNvGrpSpPr/>
          <p:nvPr/>
        </p:nvGrpSpPr>
        <p:grpSpPr>
          <a:xfrm>
            <a:off x="6541422" y="1683994"/>
            <a:ext cx="2256557" cy="1700093"/>
            <a:chOff x="6541422" y="1683994"/>
            <a:chExt cx="2256557" cy="1700093"/>
          </a:xfrm>
        </p:grpSpPr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DDF2B0C4-1C2F-8D05-48E8-3177CC015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41422" y="1683994"/>
              <a:ext cx="2256557" cy="1700093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DB63849E-68F1-8CE0-343A-8B9D9C693BD6}"/>
                </a:ext>
              </a:extLst>
            </p:cNvPr>
            <p:cNvSpPr/>
            <p:nvPr/>
          </p:nvSpPr>
          <p:spPr>
            <a:xfrm>
              <a:off x="6555236" y="2100389"/>
              <a:ext cx="2133600" cy="2980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800" dirty="0">
                  <a:solidFill>
                    <a:schemeClr val="bg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日本製鋼所健康保険組合加入者ページ</a:t>
              </a:r>
            </a:p>
          </p:txBody>
        </p:sp>
      </p:grpSp>
      <p:sp>
        <p:nvSpPr>
          <p:cNvPr id="9" name="楕円 8">
            <a:extLst>
              <a:ext uri="{FF2B5EF4-FFF2-40B4-BE49-F238E27FC236}">
                <a16:creationId xmlns:a16="http://schemas.microsoft.com/office/drawing/2014/main" id="{8BDD45FF-9456-C51C-8D1B-4892272B8F32}"/>
              </a:ext>
            </a:extLst>
          </p:cNvPr>
          <p:cNvSpPr/>
          <p:nvPr/>
        </p:nvSpPr>
        <p:spPr>
          <a:xfrm>
            <a:off x="6387561" y="1557754"/>
            <a:ext cx="288000" cy="288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１１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169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23141B4-63D0-D4AD-D26F-375906364384}"/>
              </a:ext>
            </a:extLst>
          </p:cNvPr>
          <p:cNvSpPr txBox="1"/>
          <p:nvPr/>
        </p:nvSpPr>
        <p:spPr>
          <a:xfrm>
            <a:off x="310157" y="695665"/>
            <a:ext cx="7015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～</a:t>
            </a:r>
            <a:r>
              <a:rPr kumimoji="0" lang="en-US" altLang="ja-JP" sz="1800" b="1" i="0" u="none" strike="noStrike" kern="1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【OPT</a:t>
            </a:r>
            <a:r>
              <a:rPr kumimoji="0" lang="ja-JP" alt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認証</a:t>
            </a: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（ワンタイムパスワード）</a:t>
            </a:r>
            <a:r>
              <a:rPr kumimoji="0" lang="en-US" altLang="ja-JP" sz="1800" b="1" i="0" u="none" strike="noStrike" kern="1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  <a:r>
              <a:rPr kumimoji="0" lang="ja-JP" alt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を選択いただいた場合～</a:t>
            </a:r>
            <a:endParaRPr kumimoji="0" lang="en-US" altLang="ja-JP" sz="1800" b="1" i="1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2">
            <a:extLst>
              <a:ext uri="{FF2B5EF4-FFF2-40B4-BE49-F238E27FC236}">
                <a16:creationId xmlns:a16="http://schemas.microsoft.com/office/drawing/2014/main" id="{08D5E2F2-B1AA-BF87-6537-859372348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19" y="1516995"/>
            <a:ext cx="449955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152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https://www.jswkenpo.portal.kosmo-web.jp/</a:t>
            </a:r>
            <a:endParaRPr kumimoji="0" lang="ja-JP" altLang="en-US" sz="110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1" name="図 10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858E632-F46B-F023-3011-B7B685582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92" y="1928431"/>
            <a:ext cx="272316" cy="272316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CEB9627-CFBA-0818-A03B-B11E387AAF40}"/>
              </a:ext>
            </a:extLst>
          </p:cNvPr>
          <p:cNvSpPr txBox="1"/>
          <p:nvPr/>
        </p:nvSpPr>
        <p:spPr>
          <a:xfrm>
            <a:off x="213770" y="191317"/>
            <a:ext cx="8787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１．</a:t>
            </a:r>
            <a:r>
              <a:rPr lang="ja-JP" altLang="en-US" sz="2000" b="1" kern="100" dirty="0"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新</a:t>
            </a:r>
            <a:r>
              <a:rPr lang="en-US" altLang="ja-JP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KOSMO Web</a:t>
            </a:r>
            <a:r>
              <a:rPr lang="ja-JP" altLang="en-US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ログイン方法（５</a:t>
            </a:r>
            <a:r>
              <a:rPr lang="en-US" altLang="ja-JP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/</a:t>
            </a:r>
            <a:r>
              <a:rPr lang="ja-JP" altLang="en-US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７） 　</a:t>
            </a:r>
            <a:r>
              <a:rPr lang="ja-JP" altLang="en-US" sz="14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～ワンタイムパスワード認証の場合～</a:t>
            </a:r>
            <a:endParaRPr kumimoji="0" lang="en-US" altLang="ja-JP" sz="1800" b="1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E11BC2EF-5DFE-E54E-D7C8-53CCB20FCD39}"/>
              </a:ext>
            </a:extLst>
          </p:cNvPr>
          <p:cNvSpPr/>
          <p:nvPr/>
        </p:nvSpPr>
        <p:spPr>
          <a:xfrm>
            <a:off x="330008" y="561686"/>
            <a:ext cx="9209992" cy="515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+mn-cs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60200D60-534A-D07E-D17C-FEA497165922}"/>
              </a:ext>
            </a:extLst>
          </p:cNvPr>
          <p:cNvSpPr/>
          <p:nvPr/>
        </p:nvSpPr>
        <p:spPr>
          <a:xfrm>
            <a:off x="316037" y="2506445"/>
            <a:ext cx="288000" cy="288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3B100A3F-F8D1-16BC-2E79-9CC9B87A4032}"/>
              </a:ext>
            </a:extLst>
          </p:cNvPr>
          <p:cNvSpPr/>
          <p:nvPr/>
        </p:nvSpPr>
        <p:spPr>
          <a:xfrm>
            <a:off x="320334" y="1205382"/>
            <a:ext cx="288000" cy="288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2">
            <a:extLst>
              <a:ext uri="{FF2B5EF4-FFF2-40B4-BE49-F238E27FC236}">
                <a16:creationId xmlns:a16="http://schemas.microsoft.com/office/drawing/2014/main" id="{A03F3E78-A510-E6D9-5C1A-9AF3E52CE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55" y="1167799"/>
            <a:ext cx="5826411" cy="35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36000" rIns="91440" bIns="45720" anchor="t" anchorCtr="0">
            <a:noAutofit/>
          </a:bodyPr>
          <a:lstStyle>
            <a:defPPr>
              <a:defRPr lang="en-US"/>
            </a:defPPr>
            <a:lvl1pPr>
              <a:defRPr sz="1200" b="1" kern="100">
                <a:ln>
                  <a:noFill/>
                </a:ln>
                <a:solidFill>
                  <a:srgbClr val="2E74B5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１０</a:t>
            </a:r>
            <a:r>
              <a:rPr kumimoji="0" lang="en-US" altLang="ja-JP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1600" b="1" i="0" u="sng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PC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にて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、再度ログインしてください</a:t>
            </a:r>
            <a:br>
              <a:rPr kumimoji="0" lang="en-US" altLang="ja-JP" sz="1600" b="1" i="0" u="none" strike="noStrike" kern="10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endParaRPr kumimoji="0" lang="en-US" altLang="ja-JP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スライド番号プレースホルダー 4">
            <a:extLst>
              <a:ext uri="{FF2B5EF4-FFF2-40B4-BE49-F238E27FC236}">
                <a16:creationId xmlns:a16="http://schemas.microsoft.com/office/drawing/2014/main" id="{1AE5FFA2-9267-5637-CD75-F2E96074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6000" y="6556866"/>
            <a:ext cx="648000" cy="266298"/>
          </a:xfrm>
        </p:spPr>
        <p:txBody>
          <a:bodyPr/>
          <a:lstStyle/>
          <a:p>
            <a:r>
              <a:rPr lang="ja-JP" altLang="en-US" sz="2000" dirty="0"/>
              <a:t>５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037E2C4-601A-8BA8-A062-FA5F09A218A7}"/>
              </a:ext>
            </a:extLst>
          </p:cNvPr>
          <p:cNvSpPr txBox="1"/>
          <p:nvPr/>
        </p:nvSpPr>
        <p:spPr>
          <a:xfrm>
            <a:off x="880650" y="1877955"/>
            <a:ext cx="4499551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5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OTP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認証の設定は</a:t>
            </a:r>
            <a:r>
              <a:rPr kumimoji="0" lang="en-US" altLang="ja-JP" sz="12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PC</a:t>
            </a: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とスマートフォンを併用</a:t>
            </a:r>
            <a:r>
              <a:rPr kumimoji="0" lang="ja-JP" altLang="en-US" sz="105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した</a:t>
            </a:r>
            <a:br>
              <a:rPr kumimoji="0" lang="en-US" altLang="ja-JP" sz="12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操作がスムーズです。</a:t>
            </a: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2">
            <a:extLst>
              <a:ext uri="{FF2B5EF4-FFF2-40B4-BE49-F238E27FC236}">
                <a16:creationId xmlns:a16="http://schemas.microsoft.com/office/drawing/2014/main" id="{796CAF47-96C7-73EB-6CAB-D3ABB9A44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43" y="2462613"/>
            <a:ext cx="6265762" cy="36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36000" rIns="91440" bIns="45720" anchor="t" anchorCtr="0">
            <a:noAutofit/>
          </a:bodyPr>
          <a:lstStyle>
            <a:defPPr>
              <a:defRPr lang="en-US"/>
            </a:defPPr>
            <a:lvl1pPr>
              <a:defRPr sz="1200" b="1" kern="100">
                <a:ln>
                  <a:noFill/>
                </a:ln>
                <a:solidFill>
                  <a:srgbClr val="2E74B5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１　</a:t>
            </a:r>
            <a:r>
              <a:rPr kumimoji="0" lang="ja-JP" altLang="en-US" sz="1600" b="1" i="0" u="sng" strike="noStrike" kern="10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スマートフォン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で、アプリケーションのインストール</a:t>
            </a:r>
            <a:br>
              <a:rPr kumimoji="0" lang="en-US" altLang="ja-JP" sz="1600" b="1" i="0" u="none" strike="noStrike" kern="10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endParaRPr kumimoji="0" lang="ja-JP" altLang="en-US" sz="1600" b="1" i="0" u="none" strike="noStrike" kern="100" cap="none" spc="0" normalizeH="0" baseline="0" noProof="0" dirty="0">
              <a:ln>
                <a:noFill/>
              </a:ln>
              <a:solidFill>
                <a:srgbClr val="2E74B5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6F47FEDA-FDE5-6889-60E6-067492006BB6}"/>
              </a:ext>
            </a:extLst>
          </p:cNvPr>
          <p:cNvSpPr/>
          <p:nvPr/>
        </p:nvSpPr>
        <p:spPr>
          <a:xfrm rot="5400000">
            <a:off x="7325444" y="2472398"/>
            <a:ext cx="228685" cy="243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D1FCFCC-CAD5-FE29-3DF2-16D6E2968966}"/>
              </a:ext>
            </a:extLst>
          </p:cNvPr>
          <p:cNvSpPr txBox="1"/>
          <p:nvPr/>
        </p:nvSpPr>
        <p:spPr>
          <a:xfrm>
            <a:off x="898047" y="3732665"/>
            <a:ext cx="517320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以下では、</a:t>
            </a:r>
            <a:r>
              <a:rPr kumimoji="0" lang="en-US" altLang="ja-JP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Google Authenticator(Google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認証システム</a:t>
            </a:r>
            <a:r>
              <a:rPr kumimoji="0" lang="en-US" altLang="ja-JP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)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の例をお示しします。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ご利用の機種や</a:t>
            </a:r>
            <a:r>
              <a:rPr kumimoji="0" lang="en-US" altLang="ja-JP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OS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のバージョンなどにより、画面遷移、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操作が異なる場合があります。</a:t>
            </a: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880E066-50F0-C71E-CF1B-B60A321BAF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8" t="13124" r="1" b="19627"/>
          <a:stretch/>
        </p:blipFill>
        <p:spPr bwMode="auto">
          <a:xfrm>
            <a:off x="4763433" y="1553840"/>
            <a:ext cx="744900" cy="7491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図 17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B0CDC1E-916D-1740-1BD2-731F8932B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95" y="3757175"/>
            <a:ext cx="272316" cy="272316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2CE70B8-DB09-922D-891F-ED055430A64B}"/>
              </a:ext>
            </a:extLst>
          </p:cNvPr>
          <p:cNvSpPr txBox="1"/>
          <p:nvPr/>
        </p:nvSpPr>
        <p:spPr>
          <a:xfrm>
            <a:off x="604036" y="2808069"/>
            <a:ext cx="5456330" cy="51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kern="1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a </a:t>
            </a:r>
            <a:r>
              <a:rPr kumimoji="0" lang="ja-JP" alt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アプリケーションストアにて、以下のアプリケーションのいずれかを検索します。</a:t>
            </a:r>
            <a:endParaRPr kumimoji="0" lang="en-US" altLang="ja-JP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17438A6-EC38-4C41-445C-CAA33E8B76A9}"/>
              </a:ext>
            </a:extLst>
          </p:cNvPr>
          <p:cNvSpPr txBox="1"/>
          <p:nvPr/>
        </p:nvSpPr>
        <p:spPr>
          <a:xfrm>
            <a:off x="859219" y="3040216"/>
            <a:ext cx="47474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●</a:t>
            </a:r>
            <a:r>
              <a:rPr lang="en-US" altLang="ja-JP" sz="105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Google Authenticator</a:t>
            </a:r>
            <a:r>
              <a:rPr lang="ja-JP" altLang="en-US" sz="105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105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Google</a:t>
            </a:r>
            <a:r>
              <a:rPr lang="ja-JP" altLang="en-US" sz="105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認証システム）</a:t>
            </a:r>
            <a:endParaRPr lang="en-US" altLang="ja-JP" sz="1050" kern="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●</a:t>
            </a:r>
            <a:r>
              <a:rPr lang="en-US" altLang="ja-JP" sz="105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Microsoft Authenticator(Microsoft</a:t>
            </a:r>
            <a:r>
              <a:rPr lang="ja-JP" altLang="en-US" sz="105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認証システム</a:t>
            </a:r>
            <a:r>
              <a:rPr lang="en-US" altLang="ja-JP" sz="105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●</a:t>
            </a:r>
            <a:r>
              <a:rPr lang="en-US" altLang="ja-JP" sz="1050" kern="100" dirty="0" err="1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FreeOTP</a:t>
            </a:r>
            <a:r>
              <a:rPr lang="ja-JP" altLang="en-US" sz="105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105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Red Hat</a:t>
            </a:r>
            <a:r>
              <a:rPr lang="ja-JP" altLang="en-US" sz="105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認証システム）</a:t>
            </a:r>
            <a:endParaRPr lang="en-US" altLang="ja-JP" sz="1050" kern="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1416B6B-3C46-14A1-2784-FE62A932A60C}"/>
              </a:ext>
            </a:extLst>
          </p:cNvPr>
          <p:cNvSpPr txBox="1"/>
          <p:nvPr/>
        </p:nvSpPr>
        <p:spPr>
          <a:xfrm>
            <a:off x="579901" y="4432472"/>
            <a:ext cx="4953000" cy="34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kern="1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b </a:t>
            </a:r>
            <a:r>
              <a:rPr kumimoji="0" lang="ja-JP" alt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「入手」 をタップし、インストールを開始します。</a:t>
            </a:r>
            <a:endParaRPr kumimoji="0" lang="ja-JP" altLang="ja-JP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8B173EF-9496-8CD6-B433-4906312BC2BF}"/>
              </a:ext>
            </a:extLst>
          </p:cNvPr>
          <p:cNvSpPr txBox="1"/>
          <p:nvPr/>
        </p:nvSpPr>
        <p:spPr>
          <a:xfrm>
            <a:off x="579901" y="4927637"/>
            <a:ext cx="4953000" cy="34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kern="1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c </a:t>
            </a:r>
            <a:r>
              <a:rPr kumimoji="0" lang="ja-JP" alt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「開く」 をタップし、内容を確認後、</a:t>
            </a:r>
            <a:r>
              <a:rPr lang="ja-JP" altLang="en-US" dirty="0"/>
              <a:t>「開始」をタップします。</a:t>
            </a:r>
            <a:endParaRPr kumimoji="0" lang="ja-JP" altLang="ja-JP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BA24859B-1336-0657-ED88-2CE2DE1B594C}"/>
              </a:ext>
            </a:extLst>
          </p:cNvPr>
          <p:cNvSpPr/>
          <p:nvPr/>
        </p:nvSpPr>
        <p:spPr>
          <a:xfrm>
            <a:off x="9403645" y="761575"/>
            <a:ext cx="288000" cy="288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１０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7B480C74-CFFC-F12A-EAAC-912B1666FCFE}"/>
              </a:ext>
            </a:extLst>
          </p:cNvPr>
          <p:cNvSpPr/>
          <p:nvPr/>
        </p:nvSpPr>
        <p:spPr>
          <a:xfrm>
            <a:off x="7882833" y="2794445"/>
            <a:ext cx="288000" cy="288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１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2A4D25DB-CB83-D153-046D-BD568DEDC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7406" y="4818079"/>
            <a:ext cx="4073918" cy="1655689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5C1C82E7-7F43-B858-F1A8-E3C249626C9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-1" b="67285"/>
          <a:stretch/>
        </p:blipFill>
        <p:spPr>
          <a:xfrm>
            <a:off x="7694961" y="3675914"/>
            <a:ext cx="1631138" cy="1142165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DB79A8FE-A565-764C-16CA-EDC55F950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5163" y="2708256"/>
            <a:ext cx="1854737" cy="1544310"/>
          </a:xfrm>
          <a:prstGeom prst="rect">
            <a:avLst/>
          </a:prstGeom>
        </p:spPr>
      </p:pic>
      <p:sp>
        <p:nvSpPr>
          <p:cNvPr id="43" name="矢印: 右 42">
            <a:extLst>
              <a:ext uri="{FF2B5EF4-FFF2-40B4-BE49-F238E27FC236}">
                <a16:creationId xmlns:a16="http://schemas.microsoft.com/office/drawing/2014/main" id="{BE15937E-6563-B07A-F1CA-98C6650A9C32}"/>
              </a:ext>
            </a:extLst>
          </p:cNvPr>
          <p:cNvSpPr/>
          <p:nvPr/>
        </p:nvSpPr>
        <p:spPr>
          <a:xfrm rot="5400000">
            <a:off x="7685557" y="3521317"/>
            <a:ext cx="228685" cy="243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矢印: 右 43">
            <a:extLst>
              <a:ext uri="{FF2B5EF4-FFF2-40B4-BE49-F238E27FC236}">
                <a16:creationId xmlns:a16="http://schemas.microsoft.com/office/drawing/2014/main" id="{6F7B743D-3646-84A9-C7A4-A651F4279DF4}"/>
              </a:ext>
            </a:extLst>
          </p:cNvPr>
          <p:cNvSpPr/>
          <p:nvPr/>
        </p:nvSpPr>
        <p:spPr>
          <a:xfrm rot="5400000">
            <a:off x="8388141" y="4677460"/>
            <a:ext cx="228685" cy="243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矢印: 右 44">
            <a:extLst>
              <a:ext uri="{FF2B5EF4-FFF2-40B4-BE49-F238E27FC236}">
                <a16:creationId xmlns:a16="http://schemas.microsoft.com/office/drawing/2014/main" id="{D234E464-E06A-A4F2-D103-792E4871E391}"/>
              </a:ext>
            </a:extLst>
          </p:cNvPr>
          <p:cNvSpPr/>
          <p:nvPr/>
        </p:nvSpPr>
        <p:spPr>
          <a:xfrm rot="5400000">
            <a:off x="8396187" y="6485698"/>
            <a:ext cx="228685" cy="243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E3BF973C-D32A-7592-1AE1-25BAFEDA0136}"/>
              </a:ext>
            </a:extLst>
          </p:cNvPr>
          <p:cNvGrpSpPr/>
          <p:nvPr/>
        </p:nvGrpSpPr>
        <p:grpSpPr>
          <a:xfrm>
            <a:off x="6892906" y="813867"/>
            <a:ext cx="2542475" cy="1712217"/>
            <a:chOff x="6892906" y="813867"/>
            <a:chExt cx="2542475" cy="1712217"/>
          </a:xfrm>
        </p:grpSpPr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58C5EA3D-22D6-D0DE-017D-8A97DB19E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92906" y="813867"/>
              <a:ext cx="2542475" cy="1712217"/>
            </a:xfrm>
            <a:prstGeom prst="rect">
              <a:avLst/>
            </a:prstGeom>
          </p:spPr>
        </p:pic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10A80503-7C26-3BF6-1ECC-D990A5047FC1}"/>
                </a:ext>
              </a:extLst>
            </p:cNvPr>
            <p:cNvSpPr txBox="1"/>
            <p:nvPr/>
          </p:nvSpPr>
          <p:spPr>
            <a:xfrm>
              <a:off x="8189331" y="826869"/>
              <a:ext cx="829591" cy="88538"/>
            </a:xfrm>
            <a:prstGeom prst="rect">
              <a:avLst/>
            </a:prstGeom>
            <a:solidFill>
              <a:srgbClr val="141E3B"/>
            </a:solidFill>
          </p:spPr>
          <p:txBody>
            <a:bodyPr wrap="none" lIns="36000" tIns="36000" rIns="36000" bIns="36000" anchor="ctr">
              <a:no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400" kern="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日本製鋼所</a:t>
              </a:r>
              <a:endParaRPr lang="en-US" altLang="ja-JP" sz="400" kern="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198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CE108-068C-8A1A-9F4B-763117814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テキスト ボックス 5">
            <a:extLst>
              <a:ext uri="{FF2B5EF4-FFF2-40B4-BE49-F238E27FC236}">
                <a16:creationId xmlns:a16="http://schemas.microsoft.com/office/drawing/2014/main" id="{5D9F9F7A-5BED-AEBC-99E5-714078EC4B08}"/>
              </a:ext>
            </a:extLst>
          </p:cNvPr>
          <p:cNvSpPr txBox="1"/>
          <p:nvPr/>
        </p:nvSpPr>
        <p:spPr>
          <a:xfrm>
            <a:off x="326173" y="1700527"/>
            <a:ext cx="4279202" cy="48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5725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5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75694F2B-1DEF-B819-1783-F0D04F646798}"/>
              </a:ext>
            </a:extLst>
          </p:cNvPr>
          <p:cNvSpPr/>
          <p:nvPr/>
        </p:nvSpPr>
        <p:spPr>
          <a:xfrm>
            <a:off x="330008" y="580615"/>
            <a:ext cx="9209992" cy="515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0D33329-DC6B-C93F-E84C-3CEB1FA0931B}"/>
              </a:ext>
            </a:extLst>
          </p:cNvPr>
          <p:cNvSpPr txBox="1"/>
          <p:nvPr/>
        </p:nvSpPr>
        <p:spPr>
          <a:xfrm>
            <a:off x="616395" y="952356"/>
            <a:ext cx="4953000" cy="97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kern="1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n-US" altLang="ja-JP" dirty="0"/>
              <a:t>d </a:t>
            </a:r>
            <a:r>
              <a:rPr lang="en-US" altLang="ja-JP" kern="100" dirty="0">
                <a:effectLst/>
              </a:rPr>
              <a:t>Gmail</a:t>
            </a:r>
            <a:r>
              <a:rPr lang="ja-JP" altLang="ja-JP" kern="100" dirty="0">
                <a:effectLst/>
              </a:rPr>
              <a:t>をご利用の方は、メールアドレスが表示されます。</a:t>
            </a:r>
            <a:endParaRPr lang="en-US" altLang="ja-JP" kern="100" dirty="0">
              <a:effectLst/>
            </a:endParaRPr>
          </a:p>
          <a:p>
            <a:pPr algn="just"/>
            <a:r>
              <a:rPr lang="en-US" altLang="ja-JP" dirty="0"/>
              <a:t>   </a:t>
            </a:r>
            <a:r>
              <a:rPr lang="en-US" altLang="ja-JP" kern="100" dirty="0">
                <a:effectLst/>
              </a:rPr>
              <a:t>Google</a:t>
            </a:r>
            <a:r>
              <a:rPr lang="ja-JP" altLang="ja-JP" kern="100" dirty="0">
                <a:effectLst/>
              </a:rPr>
              <a:t>アカウントにコードをバックアップしたい場合は、「続行」をタップし</a:t>
            </a:r>
            <a:endParaRPr lang="en-US" altLang="ja-JP" kern="100" dirty="0">
              <a:effectLst/>
            </a:endParaRPr>
          </a:p>
          <a:p>
            <a:pPr algn="just"/>
            <a:r>
              <a:rPr lang="en-US" altLang="ja-JP" dirty="0"/>
              <a:t>   </a:t>
            </a:r>
            <a:r>
              <a:rPr lang="ja-JP" altLang="ja-JP" kern="100" dirty="0">
                <a:effectLst/>
              </a:rPr>
              <a:t>ます。</a:t>
            </a:r>
          </a:p>
          <a:p>
            <a:pPr algn="just"/>
            <a:r>
              <a:rPr lang="en-US" altLang="ja-JP" kern="100" dirty="0">
                <a:effectLst/>
              </a:rPr>
              <a:t>   </a:t>
            </a:r>
            <a:r>
              <a:rPr lang="ja-JP" altLang="ja-JP" kern="100" dirty="0">
                <a:effectLst/>
              </a:rPr>
              <a:t>バックアップ不要な方は、「アカウントなしで</a:t>
            </a:r>
            <a:r>
              <a:rPr lang="en-US" altLang="ja-JP" kern="100" dirty="0">
                <a:effectLst/>
              </a:rPr>
              <a:t>Authenticator</a:t>
            </a:r>
            <a:r>
              <a:rPr lang="ja-JP" altLang="ja-JP" kern="100" dirty="0">
                <a:effectLst/>
              </a:rPr>
              <a:t>を使用」を</a:t>
            </a:r>
            <a:endParaRPr lang="en-US" altLang="ja-JP" kern="100" dirty="0">
              <a:effectLst/>
            </a:endParaRPr>
          </a:p>
          <a:p>
            <a:pPr algn="just"/>
            <a:r>
              <a:rPr lang="en-US" altLang="ja-JP" dirty="0"/>
              <a:t>   </a:t>
            </a:r>
            <a:r>
              <a:rPr lang="ja-JP" altLang="ja-JP" kern="100" dirty="0">
                <a:effectLst/>
              </a:rPr>
              <a:t>タップし、インストールを完了します。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73C1F50-129E-BBF9-71DD-BE48D51E0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432" y="3039594"/>
            <a:ext cx="1452590" cy="190742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91C6FF9F-0B17-8127-6402-F5FA0950F5A2}"/>
              </a:ext>
            </a:extLst>
          </p:cNvPr>
          <p:cNvGrpSpPr/>
          <p:nvPr/>
        </p:nvGrpSpPr>
        <p:grpSpPr>
          <a:xfrm>
            <a:off x="5746354" y="900362"/>
            <a:ext cx="1591246" cy="2331920"/>
            <a:chOff x="1568382" y="1003486"/>
            <a:chExt cx="2568010" cy="4602657"/>
          </a:xfrm>
        </p:grpSpPr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42ABB224-1E11-0D62-7B0C-8375E7CFC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-3072" b="46465"/>
            <a:stretch/>
          </p:blipFill>
          <p:spPr>
            <a:xfrm>
              <a:off x="1568382" y="1003486"/>
              <a:ext cx="2557304" cy="287182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11FB855A-80EF-714B-A0AB-8FC421276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67555"/>
            <a:stretch/>
          </p:blipFill>
          <p:spPr>
            <a:xfrm>
              <a:off x="1568382" y="3804697"/>
              <a:ext cx="2568010" cy="1801446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</p:pic>
      </p:grpSp>
      <p:sp>
        <p:nvSpPr>
          <p:cNvPr id="17" name="矢印: 右 16">
            <a:extLst>
              <a:ext uri="{FF2B5EF4-FFF2-40B4-BE49-F238E27FC236}">
                <a16:creationId xmlns:a16="http://schemas.microsoft.com/office/drawing/2014/main" id="{AD43C267-5036-70A0-F34F-DDAD91142F28}"/>
              </a:ext>
            </a:extLst>
          </p:cNvPr>
          <p:cNvSpPr/>
          <p:nvPr/>
        </p:nvSpPr>
        <p:spPr>
          <a:xfrm rot="5400000">
            <a:off x="7206647" y="3056947"/>
            <a:ext cx="228685" cy="243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7BA67975-DA58-2728-FB72-7CCE850231C1}"/>
              </a:ext>
            </a:extLst>
          </p:cNvPr>
          <p:cNvSpPr/>
          <p:nvPr/>
        </p:nvSpPr>
        <p:spPr>
          <a:xfrm rot="5400000">
            <a:off x="7234219" y="713698"/>
            <a:ext cx="228685" cy="243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F704C84-1FA5-36F6-D76E-2979BDE20555}"/>
              </a:ext>
            </a:extLst>
          </p:cNvPr>
          <p:cNvSpPr txBox="1"/>
          <p:nvPr/>
        </p:nvSpPr>
        <p:spPr>
          <a:xfrm>
            <a:off x="659939" y="2735858"/>
            <a:ext cx="3719270" cy="38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kern="1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n-US" altLang="ja-JP" dirty="0"/>
              <a:t>e </a:t>
            </a:r>
            <a:r>
              <a:rPr lang="ja-JP" altLang="en-US" dirty="0"/>
              <a:t>「コードを追加」をタップ</a:t>
            </a:r>
            <a:endParaRPr kumimoji="0" lang="ja-JP" altLang="ja-JP" sz="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700B2CB7-A8B6-46DC-1367-D3A5EF0F817B}"/>
              </a:ext>
            </a:extLst>
          </p:cNvPr>
          <p:cNvSpPr/>
          <p:nvPr/>
        </p:nvSpPr>
        <p:spPr>
          <a:xfrm>
            <a:off x="472395" y="3860133"/>
            <a:ext cx="288000" cy="288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テキスト ボックス 2">
            <a:extLst>
              <a:ext uri="{FF2B5EF4-FFF2-40B4-BE49-F238E27FC236}">
                <a16:creationId xmlns:a16="http://schemas.microsoft.com/office/drawing/2014/main" id="{7F3B10AD-FF70-946D-FF8F-D8C32775E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22" y="3835499"/>
            <a:ext cx="5726283" cy="38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36000" rIns="91440" bIns="45720" anchor="t" anchorCtr="0">
            <a:noAutofit/>
          </a:bodyPr>
          <a:lstStyle>
            <a:defPPr>
              <a:defRPr lang="en-US"/>
            </a:defPPr>
            <a:lvl1pPr>
              <a:defRPr sz="1200" b="1" kern="100">
                <a:ln>
                  <a:noFill/>
                </a:ln>
                <a:solidFill>
                  <a:srgbClr val="2E74B5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２　</a:t>
            </a:r>
            <a:r>
              <a:rPr kumimoji="0" lang="en-US" altLang="ja-JP" sz="16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OTP(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ワンタイムパスワード）の設定を行います</a:t>
            </a:r>
            <a:br>
              <a:rPr kumimoji="0" lang="en-US" altLang="ja-JP" sz="1600" b="1" i="0" u="none" strike="noStrike" kern="10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endParaRPr kumimoji="0" lang="ja-JP" altLang="en-US" sz="1600" b="1" i="0" u="none" strike="noStrike" kern="100" cap="none" spc="0" normalizeH="0" baseline="0" noProof="0" dirty="0">
              <a:ln>
                <a:noFill/>
              </a:ln>
              <a:solidFill>
                <a:srgbClr val="2E74B5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09CBEB8-8174-EB1E-953A-5F87C4C4E717}"/>
              </a:ext>
            </a:extLst>
          </p:cNvPr>
          <p:cNvSpPr txBox="1"/>
          <p:nvPr/>
        </p:nvSpPr>
        <p:spPr>
          <a:xfrm>
            <a:off x="725882" y="4315150"/>
            <a:ext cx="3719270" cy="38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kern="1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n-US" altLang="ja-JP" dirty="0"/>
              <a:t>a </a:t>
            </a:r>
            <a:r>
              <a:rPr lang="ja-JP" altLang="en-US" dirty="0"/>
              <a:t>スマートフォンで、「</a:t>
            </a:r>
            <a:r>
              <a:rPr lang="en-US" altLang="ja-JP" dirty="0"/>
              <a:t>QR</a:t>
            </a:r>
            <a:r>
              <a:rPr lang="ja-JP" altLang="en-US" dirty="0"/>
              <a:t>コードをスキャン」をタップ</a:t>
            </a:r>
            <a:endParaRPr kumimoji="0" lang="ja-JP" altLang="ja-JP" sz="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19732D3C-EB27-CD85-982E-8D38F7C415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4351" y="4674309"/>
            <a:ext cx="1865727" cy="203447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5" name="矢印: 右 44">
            <a:extLst>
              <a:ext uri="{FF2B5EF4-FFF2-40B4-BE49-F238E27FC236}">
                <a16:creationId xmlns:a16="http://schemas.microsoft.com/office/drawing/2014/main" id="{FEA5050A-BC82-CF4A-140E-B866C26EF686}"/>
              </a:ext>
            </a:extLst>
          </p:cNvPr>
          <p:cNvSpPr/>
          <p:nvPr/>
        </p:nvSpPr>
        <p:spPr>
          <a:xfrm rot="5400000">
            <a:off x="7242673" y="4606612"/>
            <a:ext cx="228685" cy="243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スライド番号プレースホルダー 4">
            <a:extLst>
              <a:ext uri="{FF2B5EF4-FFF2-40B4-BE49-F238E27FC236}">
                <a16:creationId xmlns:a16="http://schemas.microsoft.com/office/drawing/2014/main" id="{CA6D9E38-D44D-CB8B-DDE2-96BCF3284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2456" y="6553867"/>
            <a:ext cx="648000" cy="266298"/>
          </a:xfrm>
        </p:spPr>
        <p:txBody>
          <a:bodyPr/>
          <a:lstStyle/>
          <a:p>
            <a:r>
              <a:rPr lang="ja-JP" altLang="en-US" sz="2000" dirty="0"/>
              <a:t>６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D6DBEB6E-4EFF-7948-26A5-753379885470}"/>
              </a:ext>
            </a:extLst>
          </p:cNvPr>
          <p:cNvSpPr txBox="1"/>
          <p:nvPr/>
        </p:nvSpPr>
        <p:spPr>
          <a:xfrm>
            <a:off x="213770" y="191317"/>
            <a:ext cx="8787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１．</a:t>
            </a:r>
            <a:r>
              <a:rPr lang="ja-JP" altLang="en-US" sz="2000" b="1" kern="100" dirty="0"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新</a:t>
            </a:r>
            <a:r>
              <a:rPr lang="en-US" altLang="ja-JP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KOSMO Web</a:t>
            </a:r>
            <a:r>
              <a:rPr lang="ja-JP" altLang="en-US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ログイン方法（６</a:t>
            </a:r>
            <a:r>
              <a:rPr lang="en-US" altLang="ja-JP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/</a:t>
            </a:r>
            <a:r>
              <a:rPr lang="ja-JP" altLang="en-US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７） 　</a:t>
            </a:r>
            <a:r>
              <a:rPr lang="ja-JP" altLang="en-US" sz="14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～ワンタイムパスワード認証の場合～</a:t>
            </a:r>
            <a:endParaRPr kumimoji="0" lang="en-US" altLang="ja-JP" sz="1800" b="1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511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4CAE2-3E3C-62B6-27F9-63C83EDCE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73D41E0F-290D-02DE-4C82-9AA61E931286}"/>
              </a:ext>
            </a:extLst>
          </p:cNvPr>
          <p:cNvSpPr/>
          <p:nvPr/>
        </p:nvSpPr>
        <p:spPr>
          <a:xfrm>
            <a:off x="6152966" y="2752585"/>
            <a:ext cx="2740951" cy="400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AE6981B-E1F0-C1BE-6E6F-B5BFCE645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165" y="748894"/>
            <a:ext cx="1611655" cy="268010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図 10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81E79FB-CD46-0930-A159-5ACE07C35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10" y="1478025"/>
            <a:ext cx="272316" cy="272316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01B452B-DE85-78FD-B564-153BEA14552C}"/>
              </a:ext>
            </a:extLst>
          </p:cNvPr>
          <p:cNvSpPr txBox="1"/>
          <p:nvPr/>
        </p:nvSpPr>
        <p:spPr>
          <a:xfrm>
            <a:off x="1337626" y="1368776"/>
            <a:ext cx="449955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PC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画面から読み込みがうまくいかないときは、画面に対して</a:t>
            </a:r>
            <a:br>
              <a:rPr kumimoji="0" lang="en-US" altLang="ja-JP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正面からスマートフォンカメラを向けるとスムースに読み込めます。</a:t>
            </a: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1DB9848-87E6-8953-9E2A-BA8510289FC3}"/>
              </a:ext>
            </a:extLst>
          </p:cNvPr>
          <p:cNvGrpSpPr/>
          <p:nvPr/>
        </p:nvGrpSpPr>
        <p:grpSpPr>
          <a:xfrm>
            <a:off x="2103824" y="1887509"/>
            <a:ext cx="2967153" cy="2130915"/>
            <a:chOff x="1935305" y="1750341"/>
            <a:chExt cx="2967153" cy="2130915"/>
          </a:xfrm>
        </p:grpSpPr>
        <p:cxnSp>
          <p:nvCxnSpPr>
            <p:cNvPr id="36" name="直線矢印コネクタ 35">
              <a:extLst>
                <a:ext uri="{FF2B5EF4-FFF2-40B4-BE49-F238E27FC236}">
                  <a16:creationId xmlns:a16="http://schemas.microsoft.com/office/drawing/2014/main" id="{E5840F6B-D3B6-CE09-221E-9B52761E75E8}"/>
                </a:ext>
              </a:extLst>
            </p:cNvPr>
            <p:cNvCxnSpPr/>
            <p:nvPr/>
          </p:nvCxnSpPr>
          <p:spPr>
            <a:xfrm>
              <a:off x="2720395" y="2693330"/>
              <a:ext cx="1369060" cy="0"/>
            </a:xfrm>
            <a:prstGeom prst="straightConnector1">
              <a:avLst/>
            </a:prstGeom>
            <a:ln w="38100">
              <a:prstDash val="sysDot"/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31FDAF56-B0C8-008E-DAAF-AAC4818909B8}"/>
                </a:ext>
              </a:extLst>
            </p:cNvPr>
            <p:cNvGrpSpPr/>
            <p:nvPr/>
          </p:nvGrpSpPr>
          <p:grpSpPr>
            <a:xfrm>
              <a:off x="1935305" y="1750341"/>
              <a:ext cx="2967153" cy="2130915"/>
              <a:chOff x="3288850" y="2060898"/>
              <a:chExt cx="2967153" cy="2130915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F9EBB48-CD59-24BE-8DF5-5FDC4DC33EBB}"/>
                  </a:ext>
                </a:extLst>
              </p:cNvPr>
              <p:cNvSpPr txBox="1"/>
              <p:nvPr/>
            </p:nvSpPr>
            <p:spPr>
              <a:xfrm>
                <a:off x="3288850" y="2217497"/>
                <a:ext cx="615553" cy="1626766"/>
              </a:xfrm>
              <a:prstGeom prst="rect">
                <a:avLst/>
              </a:prstGeom>
              <a:noFill/>
            </p:spPr>
            <p:txBody>
              <a:bodyPr vert="eaVert" wrap="square" anchor="ctr">
                <a:spAutoFit/>
              </a:bodyPr>
              <a:lstStyle/>
              <a:p>
                <a:pPr algn="ctr"/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カメラ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スマートフォン</a:t>
                </a:r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B5C68D58-7BB2-3B0D-1FAF-169343DBFEAB}"/>
                  </a:ext>
                </a:extLst>
              </p:cNvPr>
              <p:cNvGrpSpPr/>
              <p:nvPr/>
            </p:nvGrpSpPr>
            <p:grpSpPr>
              <a:xfrm>
                <a:off x="3904403" y="2060898"/>
                <a:ext cx="2351600" cy="2130915"/>
                <a:chOff x="2090189" y="4678446"/>
                <a:chExt cx="2351600" cy="2130915"/>
              </a:xfrm>
            </p:grpSpPr>
            <p:cxnSp>
              <p:nvCxnSpPr>
                <p:cNvPr id="17" name="直線コネクタ 16">
                  <a:extLst>
                    <a:ext uri="{FF2B5EF4-FFF2-40B4-BE49-F238E27FC236}">
                      <a16:creationId xmlns:a16="http://schemas.microsoft.com/office/drawing/2014/main" id="{692D218F-AB9B-F36E-5909-6E75A3A238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77689" y="5073275"/>
                  <a:ext cx="0" cy="1187825"/>
                </a:xfrm>
                <a:prstGeom prst="line">
                  <a:avLst/>
                </a:prstGeom>
                <a:ln w="571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コネクタ 19">
                  <a:extLst>
                    <a:ext uri="{FF2B5EF4-FFF2-40B4-BE49-F238E27FC236}">
                      <a16:creationId xmlns:a16="http://schemas.microsoft.com/office/drawing/2014/main" id="{91E032FC-95B1-B9A9-F46E-218239D940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90189" y="5441435"/>
                  <a:ext cx="0" cy="360000"/>
                </a:xfrm>
                <a:prstGeom prst="line">
                  <a:avLst/>
                </a:prstGeom>
                <a:ln w="381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A69E1D32-FF84-02F5-465F-8806DEBB2302}"/>
                    </a:ext>
                  </a:extLst>
                </p:cNvPr>
                <p:cNvSpPr txBox="1"/>
                <p:nvPr/>
              </p:nvSpPr>
              <p:spPr>
                <a:xfrm>
                  <a:off x="3713384" y="4737278"/>
                  <a:ext cx="728405" cy="2071040"/>
                </a:xfrm>
                <a:prstGeom prst="rect">
                  <a:avLst/>
                </a:prstGeom>
                <a:noFill/>
              </p:spPr>
              <p:txBody>
                <a:bodyPr vert="wordArtVertRtl" wrap="square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PC</a:t>
                  </a:r>
                  <a:r>
                    <a:rPr kumimoji="0" lang="ja-JP" alt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画面</a:t>
                  </a:r>
                  <a:endParaRPr kumimoji="0" lang="en-US" altLang="ja-JP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(QR</a:t>
                  </a:r>
                  <a:r>
                    <a:rPr kumimoji="0" lang="ja-JP" alt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コード</a:t>
                  </a:r>
                  <a:r>
                    <a:rPr kumimoji="0" lang="en-US" altLang="ja-JP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)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cxnSp>
              <p:nvCxnSpPr>
                <p:cNvPr id="49" name="直線コネクタ 48">
                  <a:extLst>
                    <a:ext uri="{FF2B5EF4-FFF2-40B4-BE49-F238E27FC236}">
                      <a16:creationId xmlns:a16="http://schemas.microsoft.com/office/drawing/2014/main" id="{2E0A5C8D-4659-E803-B320-F527F6EED7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00000">
                  <a:off x="2311401" y="4678446"/>
                  <a:ext cx="0" cy="360000"/>
                </a:xfrm>
                <a:prstGeom prst="line">
                  <a:avLst/>
                </a:prstGeom>
                <a:ln w="381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線コネクタ 49">
                  <a:extLst>
                    <a:ext uri="{FF2B5EF4-FFF2-40B4-BE49-F238E27FC236}">
                      <a16:creationId xmlns:a16="http://schemas.microsoft.com/office/drawing/2014/main" id="{DF1EE572-BBD6-A55A-9B1E-50658BB99D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-1800000">
                  <a:off x="2311401" y="6128897"/>
                  <a:ext cx="0" cy="360000"/>
                </a:xfrm>
                <a:prstGeom prst="line">
                  <a:avLst/>
                </a:prstGeom>
                <a:ln w="381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矢印コネクタ 54">
                  <a:extLst>
                    <a:ext uri="{FF2B5EF4-FFF2-40B4-BE49-F238E27FC236}">
                      <a16:creationId xmlns:a16="http://schemas.microsoft.com/office/drawing/2014/main" id="{E1A30A3D-37AC-555D-000B-D7C840F255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23089" y="5772798"/>
                  <a:ext cx="959892" cy="440085"/>
                </a:xfrm>
                <a:prstGeom prst="straightConnector1">
                  <a:avLst/>
                </a:prstGeom>
                <a:ln w="38100">
                  <a:prstDash val="sysDot"/>
                  <a:tailEnd type="arrow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矢印コネクタ 56">
                  <a:extLst>
                    <a:ext uri="{FF2B5EF4-FFF2-40B4-BE49-F238E27FC236}">
                      <a16:creationId xmlns:a16="http://schemas.microsoft.com/office/drawing/2014/main" id="{A96A3C83-9DF5-3B3B-CFC3-47AB68EDA7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23089" y="4901749"/>
                  <a:ext cx="959892" cy="440085"/>
                </a:xfrm>
                <a:prstGeom prst="straightConnector1">
                  <a:avLst/>
                </a:prstGeom>
                <a:ln w="38100">
                  <a:prstDash val="sysDot"/>
                  <a:tailEnd type="arrow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テキスト ボックス 58">
                  <a:extLst>
                    <a:ext uri="{FF2B5EF4-FFF2-40B4-BE49-F238E27FC236}">
                      <a16:creationId xmlns:a16="http://schemas.microsoft.com/office/drawing/2014/main" id="{FAD6AA3F-5AA6-078C-33C7-9BB7087BE4BC}"/>
                    </a:ext>
                  </a:extLst>
                </p:cNvPr>
                <p:cNvSpPr txBox="1"/>
                <p:nvPr/>
              </p:nvSpPr>
              <p:spPr>
                <a:xfrm>
                  <a:off x="2110927" y="5254596"/>
                  <a:ext cx="1095647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2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Times New Roman" panose="02020603050405020304" pitchFamily="18" charset="0"/>
                    </a:rPr>
                    <a:t>正面から </a:t>
                  </a:r>
                  <a:r>
                    <a:rPr kumimoji="0" lang="ja-JP" altLang="en-US" sz="1600" b="1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Times New Roman" panose="02020603050405020304" pitchFamily="18" charset="0"/>
                    </a:rPr>
                    <a:t>○</a:t>
                  </a:r>
                  <a:endParaRPr kumimoji="0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62" name="テキスト ボックス 61">
                  <a:extLst>
                    <a:ext uri="{FF2B5EF4-FFF2-40B4-BE49-F238E27FC236}">
                      <a16:creationId xmlns:a16="http://schemas.microsoft.com/office/drawing/2014/main" id="{E60DD2B1-72EF-E059-38E1-765D31624B28}"/>
                    </a:ext>
                  </a:extLst>
                </p:cNvPr>
                <p:cNvSpPr txBox="1"/>
                <p:nvPr/>
              </p:nvSpPr>
              <p:spPr>
                <a:xfrm>
                  <a:off x="2848720" y="6039920"/>
                  <a:ext cx="815106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1600" b="1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Times New Roman" panose="02020603050405020304" pitchFamily="18" charset="0"/>
                    </a:rPr>
                    <a:t>×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63" name="テキスト ボックス 62">
                  <a:extLst>
                    <a:ext uri="{FF2B5EF4-FFF2-40B4-BE49-F238E27FC236}">
                      <a16:creationId xmlns:a16="http://schemas.microsoft.com/office/drawing/2014/main" id="{506F0450-03F5-550F-8443-02C6785562F3}"/>
                    </a:ext>
                  </a:extLst>
                </p:cNvPr>
                <p:cNvSpPr txBox="1"/>
                <p:nvPr/>
              </p:nvSpPr>
              <p:spPr>
                <a:xfrm>
                  <a:off x="2848720" y="4783194"/>
                  <a:ext cx="815106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1600" b="1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Times New Roman" panose="02020603050405020304" pitchFamily="18" charset="0"/>
                    </a:rPr>
                    <a:t>×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</p:grpSp>
      </p:grp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ABE096A6-6AA6-FEF7-E134-6E5E2CD928C0}"/>
              </a:ext>
            </a:extLst>
          </p:cNvPr>
          <p:cNvSpPr/>
          <p:nvPr/>
        </p:nvSpPr>
        <p:spPr>
          <a:xfrm>
            <a:off x="330008" y="580615"/>
            <a:ext cx="9209992" cy="515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B86B5A-DCAD-F1BF-9125-2E743E8AB5CF}"/>
              </a:ext>
            </a:extLst>
          </p:cNvPr>
          <p:cNvSpPr txBox="1"/>
          <p:nvPr/>
        </p:nvSpPr>
        <p:spPr>
          <a:xfrm>
            <a:off x="728675" y="906127"/>
            <a:ext cx="4499551" cy="43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kern="1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ja-JP" altLang="en-US" dirty="0"/>
              <a:t>ｂ　スマートフォンでＰＣ画面に投影しているＱＲコードを読みこみます。</a:t>
            </a:r>
            <a:endParaRPr kumimoji="0" lang="ja-JP" altLang="ja-JP" sz="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0BEDAE6-7AFC-4740-DEDB-1EC6518C7D05}"/>
              </a:ext>
            </a:extLst>
          </p:cNvPr>
          <p:cNvSpPr txBox="1"/>
          <p:nvPr/>
        </p:nvSpPr>
        <p:spPr>
          <a:xfrm>
            <a:off x="739561" y="3856550"/>
            <a:ext cx="4499551" cy="43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kern="1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ja-JP" altLang="en-US" dirty="0"/>
              <a:t>ｃ　スマートフォンに表示されたワンタイムパスワードを確認します。</a:t>
            </a:r>
            <a:endParaRPr kumimoji="0" lang="ja-JP" altLang="ja-JP" sz="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BFE4E6B-D2D1-A490-55DE-6DC8A5EB3590}"/>
              </a:ext>
            </a:extLst>
          </p:cNvPr>
          <p:cNvSpPr txBox="1"/>
          <p:nvPr/>
        </p:nvSpPr>
        <p:spPr>
          <a:xfrm>
            <a:off x="728677" y="4443035"/>
            <a:ext cx="4723456" cy="94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kern="1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ja-JP" altLang="en-US" dirty="0"/>
              <a:t>ｄ　</a:t>
            </a:r>
            <a:r>
              <a:rPr lang="en-US" altLang="ja-JP" dirty="0"/>
              <a:t>PC</a:t>
            </a:r>
            <a:r>
              <a:rPr lang="ja-JP" altLang="en-US" dirty="0"/>
              <a:t>にて、Ａｕｔｈｅｎｔｉｃａｔｏｒで設定されたワンタイムパスワード（６桁）</a:t>
            </a:r>
            <a:endParaRPr lang="en-US" altLang="ja-JP" dirty="0"/>
          </a:p>
          <a:p>
            <a:pPr algn="just"/>
            <a:r>
              <a:rPr lang="ja-JP" altLang="en-US" dirty="0"/>
              <a:t>　　および　</a:t>
            </a:r>
            <a:r>
              <a:rPr lang="en-US" altLang="ja-JP" dirty="0"/>
              <a:t>OPT</a:t>
            </a:r>
            <a:r>
              <a:rPr lang="ja-JP" altLang="en-US" dirty="0"/>
              <a:t>認証を行うデバイス（スマートフォン）名を入力し、実行</a:t>
            </a:r>
            <a:endParaRPr lang="en-US" altLang="ja-JP" dirty="0"/>
          </a:p>
          <a:p>
            <a:pPr algn="just"/>
            <a:r>
              <a:rPr kumimoji="0" lang="ja-JP" alt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　　をタップ　　</a:t>
            </a:r>
            <a:endParaRPr kumimoji="0" lang="ja-JP" altLang="ja-JP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3B8FB9F9-B331-8530-62B5-903DDF84F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3080" y="3619851"/>
            <a:ext cx="1932654" cy="310101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3" name="矢印: 五方向 22">
            <a:extLst>
              <a:ext uri="{FF2B5EF4-FFF2-40B4-BE49-F238E27FC236}">
                <a16:creationId xmlns:a16="http://schemas.microsoft.com/office/drawing/2014/main" id="{71EDF2B3-840C-9AD5-7456-D77B1A1DA0A4}"/>
              </a:ext>
            </a:extLst>
          </p:cNvPr>
          <p:cNvSpPr/>
          <p:nvPr/>
        </p:nvSpPr>
        <p:spPr>
          <a:xfrm>
            <a:off x="511866" y="5920036"/>
            <a:ext cx="6240714" cy="473089"/>
          </a:xfrm>
          <a:prstGeom prst="homeP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◎設定完了です。さっそくサービスを利用してみましょう！</a:t>
            </a:r>
          </a:p>
        </p:txBody>
      </p:sp>
      <p:sp>
        <p:nvSpPr>
          <p:cNvPr id="24" name="スライド番号プレースホルダー 4">
            <a:extLst>
              <a:ext uri="{FF2B5EF4-FFF2-40B4-BE49-F238E27FC236}">
                <a16:creationId xmlns:a16="http://schemas.microsoft.com/office/drawing/2014/main" id="{3D67A9CB-3C55-2233-C8C2-025B27AA3E6D}"/>
              </a:ext>
            </a:extLst>
          </p:cNvPr>
          <p:cNvSpPr txBox="1">
            <a:spLocks/>
          </p:cNvSpPr>
          <p:nvPr/>
        </p:nvSpPr>
        <p:spPr>
          <a:xfrm>
            <a:off x="9216000" y="6554310"/>
            <a:ext cx="648000" cy="297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/>
              <a:t>７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6BB51D0-E5DD-7F0B-80CA-658E15AAF89A}"/>
              </a:ext>
            </a:extLst>
          </p:cNvPr>
          <p:cNvSpPr txBox="1"/>
          <p:nvPr/>
        </p:nvSpPr>
        <p:spPr>
          <a:xfrm>
            <a:off x="221151" y="192516"/>
            <a:ext cx="8787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１．</a:t>
            </a:r>
            <a:r>
              <a:rPr lang="ja-JP" altLang="en-US" sz="2000" b="1" kern="100" dirty="0"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新</a:t>
            </a:r>
            <a:r>
              <a:rPr lang="en-US" altLang="ja-JP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KOSMO Web</a:t>
            </a:r>
            <a:r>
              <a:rPr lang="ja-JP" altLang="en-US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ログイン方法（７</a:t>
            </a:r>
            <a:r>
              <a:rPr lang="en-US" altLang="ja-JP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/</a:t>
            </a:r>
            <a:r>
              <a:rPr lang="ja-JP" altLang="en-US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７） 　</a:t>
            </a:r>
            <a:r>
              <a:rPr lang="ja-JP" altLang="en-US" sz="14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～ワンタイムパスワード認証の場合～</a:t>
            </a:r>
            <a:endParaRPr kumimoji="0" lang="en-US" altLang="ja-JP" sz="1800" b="1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28526CF1-C1C4-2CA1-1FE5-A0D552A78426}"/>
              </a:ext>
            </a:extLst>
          </p:cNvPr>
          <p:cNvGrpSpPr/>
          <p:nvPr/>
        </p:nvGrpSpPr>
        <p:grpSpPr>
          <a:xfrm>
            <a:off x="5292445" y="3392406"/>
            <a:ext cx="2176155" cy="1509150"/>
            <a:chOff x="5292445" y="3392406"/>
            <a:chExt cx="2176155" cy="1509150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D0C97E6F-7279-DC90-6002-4BD157D4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b="14144"/>
            <a:stretch/>
          </p:blipFill>
          <p:spPr>
            <a:xfrm>
              <a:off x="5292445" y="3392406"/>
              <a:ext cx="2176155" cy="150915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6C7955D7-B2E8-5652-DB1D-2166F4771B8C}"/>
                </a:ext>
              </a:extLst>
            </p:cNvPr>
            <p:cNvSpPr txBox="1"/>
            <p:nvPr/>
          </p:nvSpPr>
          <p:spPr>
            <a:xfrm>
              <a:off x="5341605" y="4224696"/>
              <a:ext cx="1981475" cy="2000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b="1" dirty="0">
                  <a:solidFill>
                    <a:schemeClr val="bg2">
                      <a:lumMod val="25000"/>
                    </a:schemeClr>
                  </a:solidFill>
                </a:rPr>
                <a:t>日本製鋼所健康保険組合加入者ページ</a:t>
              </a:r>
            </a:p>
          </p:txBody>
        </p:sp>
      </p:grpSp>
      <p:sp>
        <p:nvSpPr>
          <p:cNvPr id="51" name="矢印: 右 50">
            <a:extLst>
              <a:ext uri="{FF2B5EF4-FFF2-40B4-BE49-F238E27FC236}">
                <a16:creationId xmlns:a16="http://schemas.microsoft.com/office/drawing/2014/main" id="{F0A0327F-250E-FFF7-8158-DFA6621CC252}"/>
              </a:ext>
            </a:extLst>
          </p:cNvPr>
          <p:cNvSpPr/>
          <p:nvPr/>
        </p:nvSpPr>
        <p:spPr>
          <a:xfrm rot="5400000">
            <a:off x="7168370" y="3193553"/>
            <a:ext cx="246225" cy="26817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DC36975F-810F-A2F0-64F2-40CCB364FABE}"/>
              </a:ext>
            </a:extLst>
          </p:cNvPr>
          <p:cNvSpPr/>
          <p:nvPr/>
        </p:nvSpPr>
        <p:spPr>
          <a:xfrm rot="5400000">
            <a:off x="7168137" y="4791003"/>
            <a:ext cx="246225" cy="26817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76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720A0-7ED1-FDF2-53A8-CF702AFDB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>
            <a:extLst>
              <a:ext uri="{FF2B5EF4-FFF2-40B4-BE49-F238E27FC236}">
                <a16:creationId xmlns:a16="http://schemas.microsoft.com/office/drawing/2014/main" id="{B218EAEF-1B97-8539-25E6-A4D2529EB6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68" b="7567"/>
          <a:stretch/>
        </p:blipFill>
        <p:spPr>
          <a:xfrm>
            <a:off x="6775384" y="4828908"/>
            <a:ext cx="1233764" cy="1618930"/>
          </a:xfrm>
          <a:prstGeom prst="rect">
            <a:avLst/>
          </a:prstGeom>
        </p:spPr>
      </p:pic>
      <p:sp>
        <p:nvSpPr>
          <p:cNvPr id="23" name="楕円 22">
            <a:extLst>
              <a:ext uri="{FF2B5EF4-FFF2-40B4-BE49-F238E27FC236}">
                <a16:creationId xmlns:a16="http://schemas.microsoft.com/office/drawing/2014/main" id="{8FF07CD8-6C40-5507-A16B-4ADA5E9043DF}"/>
              </a:ext>
            </a:extLst>
          </p:cNvPr>
          <p:cNvSpPr/>
          <p:nvPr/>
        </p:nvSpPr>
        <p:spPr>
          <a:xfrm>
            <a:off x="395154" y="850755"/>
            <a:ext cx="288000" cy="288000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F226D132-2079-76DD-F756-1EDA457A1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584" y="2871706"/>
            <a:ext cx="1918800" cy="19747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矢印: 右 12">
            <a:extLst>
              <a:ext uri="{FF2B5EF4-FFF2-40B4-BE49-F238E27FC236}">
                <a16:creationId xmlns:a16="http://schemas.microsoft.com/office/drawing/2014/main" id="{678F193C-13C5-203B-C7C9-2951A97F45AC}"/>
              </a:ext>
            </a:extLst>
          </p:cNvPr>
          <p:cNvSpPr/>
          <p:nvPr/>
        </p:nvSpPr>
        <p:spPr>
          <a:xfrm rot="5400000">
            <a:off x="7674745" y="4732562"/>
            <a:ext cx="228685" cy="243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123654C-9DC3-B235-A8E8-4D1223BFA98D}"/>
              </a:ext>
            </a:extLst>
          </p:cNvPr>
          <p:cNvSpPr txBox="1"/>
          <p:nvPr/>
        </p:nvSpPr>
        <p:spPr>
          <a:xfrm>
            <a:off x="798716" y="2111652"/>
            <a:ext cx="5413528" cy="169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kern="1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１） （</a:t>
            </a:r>
            <a:r>
              <a:rPr kumimoji="0" lang="en-US" altLang="ja-JP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PC</a:t>
            </a:r>
            <a:r>
              <a:rPr kumimoji="0" lang="ja-JP" alt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でログイン後）、セキュリティの設定</a:t>
            </a:r>
            <a:br>
              <a:rPr kumimoji="0" lang="en-US" altLang="ja-JP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r>
              <a:rPr lang="ja-JP" altLang="en-US" dirty="0"/>
              <a:t>　　「次へ」に進んでください。</a:t>
            </a:r>
            <a:endParaRPr kumimoji="0" lang="en-US" altLang="ja-JP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２） パスキーを使用してサインインします</a:t>
            </a:r>
            <a:br>
              <a:rPr kumimoji="0" lang="en-US" altLang="ja-JP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r>
              <a:rPr lang="ja-JP" altLang="en-US" dirty="0"/>
              <a:t>　　「</a:t>
            </a:r>
            <a:r>
              <a:rPr lang="en-US" altLang="ja-JP" dirty="0"/>
              <a:t>iPhone</a:t>
            </a:r>
            <a:r>
              <a:rPr lang="ja-JP" altLang="en-US" dirty="0"/>
              <a:t>、</a:t>
            </a:r>
            <a:r>
              <a:rPr lang="en-US" altLang="ja-JP" dirty="0"/>
              <a:t>iPad</a:t>
            </a:r>
            <a:r>
              <a:rPr lang="ja-JP" altLang="en-US" dirty="0"/>
              <a:t>、または、</a:t>
            </a:r>
            <a:r>
              <a:rPr lang="en-US" altLang="ja-JP" dirty="0"/>
              <a:t>Android</a:t>
            </a:r>
            <a:r>
              <a:rPr lang="ja-JP" altLang="en-US" dirty="0"/>
              <a:t>デバイス」を選択し、「次へ」に進んでください。</a:t>
            </a:r>
            <a:endParaRPr kumimoji="0" lang="en-US" altLang="ja-JP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３） </a:t>
            </a:r>
            <a:r>
              <a:rPr lang="ja-JP" altLang="en-US" dirty="0"/>
              <a:t>「</a:t>
            </a:r>
            <a:r>
              <a:rPr lang="en-US" altLang="ja-JP" dirty="0"/>
              <a:t>iPhone</a:t>
            </a:r>
            <a:r>
              <a:rPr lang="ja-JP" altLang="en-US" dirty="0"/>
              <a:t>、</a:t>
            </a:r>
            <a:r>
              <a:rPr lang="en-US" altLang="ja-JP" dirty="0"/>
              <a:t>iPad</a:t>
            </a:r>
            <a:r>
              <a:rPr lang="ja-JP" altLang="en-US" dirty="0"/>
              <a:t>、または、</a:t>
            </a:r>
            <a:r>
              <a:rPr lang="en-US" altLang="ja-JP" dirty="0"/>
              <a:t>Android</a:t>
            </a:r>
            <a:r>
              <a:rPr lang="ja-JP" altLang="en-US" dirty="0"/>
              <a:t>デバイス」で表示された</a:t>
            </a:r>
            <a:r>
              <a:rPr lang="en-US" altLang="ja-JP" dirty="0"/>
              <a:t>QR</a:t>
            </a:r>
            <a:r>
              <a:rPr lang="ja-JP" altLang="en-US" dirty="0"/>
              <a:t>コードを</a:t>
            </a:r>
            <a:br>
              <a:rPr lang="en-US" altLang="ja-JP" dirty="0"/>
            </a:br>
            <a:r>
              <a:rPr kumimoji="0" lang="ja-JP" alt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スマートフォンのカメラで読み込んでください。</a:t>
            </a:r>
            <a:endParaRPr kumimoji="0" lang="en-US" altLang="ja-JP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pic>
        <p:nvPicPr>
          <p:cNvPr id="29" name="図 28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4F4439C-B2C4-02D2-C8B5-5910FB4689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02" y="3790672"/>
            <a:ext cx="272316" cy="272316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C801729-B7AC-9D06-2855-69B53DD8E0AD}"/>
              </a:ext>
            </a:extLst>
          </p:cNvPr>
          <p:cNvSpPr txBox="1"/>
          <p:nvPr/>
        </p:nvSpPr>
        <p:spPr>
          <a:xfrm>
            <a:off x="988481" y="3764211"/>
            <a:ext cx="4837078" cy="186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ja-JP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PC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とスマートフォンが</a:t>
            </a:r>
            <a:r>
              <a:rPr kumimoji="0" lang="en-US" altLang="ja-JP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Bluetooth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で接続されている必要があります。</a:t>
            </a: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05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Bluetooth</a:t>
            </a:r>
            <a:r>
              <a:rPr lang="ja-JP" altLang="en-US" sz="105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での接続は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ご利用の機種や</a:t>
            </a:r>
            <a:r>
              <a:rPr kumimoji="0" lang="en-US" altLang="ja-JP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OS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のバージョン等により、</a:t>
            </a: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画面、メッセージが異なる場合があります。</a:t>
            </a: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お手持ちの</a:t>
            </a:r>
            <a:r>
              <a:rPr kumimoji="0" lang="en-US" altLang="ja-JP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PC/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スマートフォンのマニュアル等をご覧ください。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〈Bluetooth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がオフになって接続できない場合の表示メッセージ例</a:t>
            </a:r>
            <a:r>
              <a:rPr kumimoji="0" lang="en-US" altLang="ja-JP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〉</a:t>
            </a:r>
          </a:p>
          <a:p>
            <a:pPr marL="92075" marR="0" lvl="0" indent="-920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ja-JP" altLang="en-US" sz="105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両方のデバイスがインターネットに接続していて、</a:t>
            </a:r>
            <a:r>
              <a:rPr kumimoji="0" lang="en-US" altLang="ja-JP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Bluetooth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がオンになっていることを確認してください。</a:t>
            </a:r>
            <a:r>
              <a:rPr lang="ja-JP" altLang="en-US" sz="105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」</a:t>
            </a:r>
            <a:br>
              <a:rPr lang="en-US" altLang="ja-JP" sz="105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endParaRPr lang="en-US" altLang="ja-JP" sz="1050" kern="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92075" marR="0" lvl="0" indent="-920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「Ｂｌｕｅｔｏｏｔｈがオフです」</a:t>
            </a: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050" kern="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7F878447-7E66-F111-718C-83B2B96950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0681" y="5582034"/>
            <a:ext cx="1266647" cy="103870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C19990DF-C9EC-EBFD-E3BE-E6DA12CFAB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0260" y="5566663"/>
            <a:ext cx="1180762" cy="103870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6EB94B8-7C36-47BD-08F8-F63B413B3E23}"/>
              </a:ext>
            </a:extLst>
          </p:cNvPr>
          <p:cNvSpPr txBox="1"/>
          <p:nvPr/>
        </p:nvSpPr>
        <p:spPr>
          <a:xfrm>
            <a:off x="3119775" y="5264622"/>
            <a:ext cx="16841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ja-JP" alt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■</a:t>
            </a:r>
            <a:r>
              <a:rPr kumimoji="0" lang="en-US" altLang="ja-JP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Bluetooth</a:t>
            </a:r>
            <a:r>
              <a:rPr kumimoji="0" lang="ja-JP" alt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がオフ</a:t>
            </a:r>
            <a:r>
              <a:rPr lang="ja-JP" altLang="en-US" sz="9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の時</a:t>
            </a:r>
            <a:endParaRPr lang="en-US" altLang="ja-JP" sz="900" kern="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9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（デバイスが未接続）</a:t>
            </a:r>
            <a:endParaRPr lang="ja-JP" altLang="en-US" sz="140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EC588294-4EF7-F769-5D4B-060B3A9FAD25}"/>
              </a:ext>
            </a:extLst>
          </p:cNvPr>
          <p:cNvSpPr txBox="1"/>
          <p:nvPr/>
        </p:nvSpPr>
        <p:spPr>
          <a:xfrm>
            <a:off x="4457752" y="5243119"/>
            <a:ext cx="1821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ja-JP" alt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■</a:t>
            </a:r>
            <a:r>
              <a:rPr kumimoji="0" lang="en-US" altLang="ja-JP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Bluetooth</a:t>
            </a:r>
            <a:r>
              <a:rPr kumimoji="0" lang="ja-JP" alt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をオンにした時</a:t>
            </a:r>
            <a:endParaRPr kumimoji="0" lang="en-US" altLang="ja-JP" sz="9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9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</a:t>
            </a:r>
            <a:r>
              <a:rPr kumimoji="0" lang="ja-JP" alt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デバイスが接続）</a:t>
            </a:r>
            <a:endParaRPr lang="ja-JP" altLang="en-US" sz="14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07F7DA-41C3-691F-5619-26A626F57389}"/>
              </a:ext>
            </a:extLst>
          </p:cNvPr>
          <p:cNvSpPr txBox="1"/>
          <p:nvPr/>
        </p:nvSpPr>
        <p:spPr>
          <a:xfrm>
            <a:off x="243895" y="209257"/>
            <a:ext cx="54458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２．</a:t>
            </a:r>
            <a:r>
              <a:rPr lang="en-US" altLang="ja-JP" sz="2000" b="1" kern="100" dirty="0"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PC</a:t>
            </a:r>
            <a:r>
              <a:rPr lang="ja-JP" altLang="en-US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でのログイン方法</a:t>
            </a:r>
            <a:endParaRPr kumimoji="0" lang="en-US" altLang="ja-JP" sz="1800" b="1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CCEEC7A-EBE9-759C-6D1D-CDF8ACE28D4E}"/>
              </a:ext>
            </a:extLst>
          </p:cNvPr>
          <p:cNvSpPr/>
          <p:nvPr/>
        </p:nvSpPr>
        <p:spPr>
          <a:xfrm>
            <a:off x="330008" y="557332"/>
            <a:ext cx="9209992" cy="515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+mn-cs"/>
            </a:endParaRPr>
          </a:p>
        </p:txBody>
      </p:sp>
      <p:sp>
        <p:nvSpPr>
          <p:cNvPr id="4" name="テキスト ボックス 2">
            <a:extLst>
              <a:ext uri="{FF2B5EF4-FFF2-40B4-BE49-F238E27FC236}">
                <a16:creationId xmlns:a16="http://schemas.microsoft.com/office/drawing/2014/main" id="{A0E3E6E6-DCD2-F351-EFC2-34F9D053E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688" y="783843"/>
            <a:ext cx="7522026" cy="57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36000" rIns="91440" bIns="45720" anchor="t" anchorCtr="0">
            <a:noAutofit/>
          </a:bodyPr>
          <a:lstStyle>
            <a:defPPr>
              <a:defRPr lang="en-US"/>
            </a:defPPr>
            <a:lvl1pPr>
              <a:defRPr sz="1200" b="1" kern="100">
                <a:ln>
                  <a:noFill/>
                </a:ln>
                <a:solidFill>
                  <a:srgbClr val="2E74B5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Times New Roman" panose="02020603050405020304" pitchFamily="18" charset="0"/>
              </a:defRPr>
            </a:lvl1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ja-JP" sz="1600" b="1" i="0" u="none" strike="noStrike" kern="10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PC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でログインし、スマートフォンの生体認証機能を利用する場合、</a:t>
            </a:r>
            <a:endParaRPr kumimoji="0" lang="en-US" altLang="ja-JP" sz="1600" b="1" i="0" u="none" strike="noStrike" kern="100" cap="none" spc="0" normalizeH="0" baseline="0" noProof="0" dirty="0">
              <a:ln>
                <a:noFill/>
              </a:ln>
              <a:solidFill>
                <a:srgbClr val="2E74B5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以下の手続きを進めてください</a:t>
            </a:r>
            <a:br>
              <a:rPr kumimoji="0" lang="en-US" altLang="ja-JP" sz="1600" b="1" i="0" u="none" strike="noStrike" kern="10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endParaRPr kumimoji="0" lang="en-US" altLang="ja-JP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87C1258-F1DE-A978-2168-42E93BEFDF78}"/>
              </a:ext>
            </a:extLst>
          </p:cNvPr>
          <p:cNvSpPr txBox="1"/>
          <p:nvPr/>
        </p:nvSpPr>
        <p:spPr>
          <a:xfrm>
            <a:off x="988481" y="1452097"/>
            <a:ext cx="44995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13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会社の</a:t>
            </a:r>
            <a:r>
              <a:rPr lang="en-US" altLang="ja-JP" sz="13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PC</a:t>
            </a:r>
            <a:r>
              <a:rPr lang="ja-JP" altLang="en-US" sz="13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ではお使いいただけません。</a:t>
            </a:r>
            <a:r>
              <a:rPr lang="en-US" altLang="ja-JP" sz="1400" dirty="0">
                <a:solidFill>
                  <a:srgbClr val="4D4D4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JSW</a:t>
            </a:r>
            <a:r>
              <a:rPr lang="ja-JP" altLang="en-US" sz="1400" dirty="0">
                <a:solidFill>
                  <a:srgbClr val="4D4D4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ではセキュリティの観点から</a:t>
            </a:r>
            <a:r>
              <a:rPr lang="ja-JP" altLang="en-US" sz="14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スマホの</a:t>
            </a:r>
            <a:r>
              <a:rPr lang="en-US" altLang="ja-JP" sz="14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PC</a:t>
            </a:r>
            <a:r>
              <a:rPr lang="ja-JP" altLang="en-US" sz="14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接続は禁止</a:t>
            </a:r>
            <a:r>
              <a:rPr lang="ja-JP" altLang="en-US" sz="1400" dirty="0">
                <a:solidFill>
                  <a:srgbClr val="4D4D4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となっています</a:t>
            </a:r>
            <a:endParaRPr kumimoji="0" lang="en-US" altLang="ja-JP" sz="13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6DAA316E-13AD-2C8A-E2D0-157767000E49}"/>
              </a:ext>
            </a:extLst>
          </p:cNvPr>
          <p:cNvGrpSpPr/>
          <p:nvPr/>
        </p:nvGrpSpPr>
        <p:grpSpPr>
          <a:xfrm>
            <a:off x="5464447" y="1388887"/>
            <a:ext cx="1041885" cy="770743"/>
            <a:chOff x="5105771" y="1597933"/>
            <a:chExt cx="1060969" cy="906304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3B5BD0CB-E4EE-DB7C-E1FB-F9B664CD0E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771" y="1597933"/>
              <a:ext cx="1060969" cy="868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D982BC9B-1496-747A-7A45-4A006A063A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alphaModFix am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676" y="1646530"/>
              <a:ext cx="857708" cy="85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スライド番号プレースホルダー 4">
            <a:extLst>
              <a:ext uri="{FF2B5EF4-FFF2-40B4-BE49-F238E27FC236}">
                <a16:creationId xmlns:a16="http://schemas.microsoft.com/office/drawing/2014/main" id="{DE56F118-6989-29B8-0A99-12AC2A070EFB}"/>
              </a:ext>
            </a:extLst>
          </p:cNvPr>
          <p:cNvSpPr txBox="1">
            <a:spLocks/>
          </p:cNvSpPr>
          <p:nvPr/>
        </p:nvSpPr>
        <p:spPr>
          <a:xfrm>
            <a:off x="9216000" y="6554310"/>
            <a:ext cx="648000" cy="297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/>
              <a:t>８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884BBB4-FB60-5AD6-C06A-93FD0324AC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4063" y="1856139"/>
            <a:ext cx="1918800" cy="95511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矢印: 右 4">
            <a:extLst>
              <a:ext uri="{FF2B5EF4-FFF2-40B4-BE49-F238E27FC236}">
                <a16:creationId xmlns:a16="http://schemas.microsoft.com/office/drawing/2014/main" id="{DE5F4551-2F1F-DA15-A3A9-F52C5A565C16}"/>
              </a:ext>
            </a:extLst>
          </p:cNvPr>
          <p:cNvSpPr/>
          <p:nvPr/>
        </p:nvSpPr>
        <p:spPr>
          <a:xfrm rot="5400000">
            <a:off x="7474435" y="2752590"/>
            <a:ext cx="228685" cy="243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F6BDC13-CF0A-5723-6B5B-9F0FB06FDC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02" y="1529232"/>
            <a:ext cx="272316" cy="272316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1138944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cfdc4c-1d33-44d4-ba19-def61b8b3c1c">
      <Terms xmlns="http://schemas.microsoft.com/office/infopath/2007/PartnerControls"/>
    </lcf76f155ced4ddcb4097134ff3c332f>
    <TaxCatchAll xmlns="24e909ea-6324-4005-892f-5b4508d4f2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A67C710A16D64C85B8FD1FBB120645" ma:contentTypeVersion="14" ma:contentTypeDescription="Create a new document." ma:contentTypeScope="" ma:versionID="4e458f0e015072a0576e10ee8b973d2a">
  <xsd:schema xmlns:xsd="http://www.w3.org/2001/XMLSchema" xmlns:xs="http://www.w3.org/2001/XMLSchema" xmlns:p="http://schemas.microsoft.com/office/2006/metadata/properties" xmlns:ns2="2dcfdc4c-1d33-44d4-ba19-def61b8b3c1c" xmlns:ns3="24e909ea-6324-4005-892f-5b4508d4f253" targetNamespace="http://schemas.microsoft.com/office/2006/metadata/properties" ma:root="true" ma:fieldsID="1eb08fd0f03681ed876ac85adb96c7ed" ns2:_="" ns3:_="">
    <xsd:import namespace="2dcfdc4c-1d33-44d4-ba19-def61b8b3c1c"/>
    <xsd:import namespace="24e909ea-6324-4005-892f-5b4508d4f2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cfdc4c-1d33-44d4-ba19-def61b8b3c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463f1ee-db13-4d90-8dd6-8bde836749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e909ea-6324-4005-892f-5b4508d4f25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7cc4135-b39f-4106-a20f-f6332c2dfeda}" ma:internalName="TaxCatchAll" ma:showField="CatchAllData" ma:web="24e909ea-6324-4005-892f-5b4508d4f2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FFBF70-20B0-4E95-B615-C0CDB61675BB}">
  <ds:schemaRefs>
    <ds:schemaRef ds:uri="http://purl.org/dc/elements/1.1/"/>
    <ds:schemaRef ds:uri="http://schemas.microsoft.com/office/2006/documentManagement/types"/>
    <ds:schemaRef ds:uri="2dcfdc4c-1d33-44d4-ba19-def61b8b3c1c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24e909ea-6324-4005-892f-5b4508d4f25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71347CB-CAE2-42F3-AEEB-E2C23D4F2B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A23548-DF19-41BE-AD43-11D66577E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cfdc4c-1d33-44d4-ba19-def61b8b3c1c"/>
    <ds:schemaRef ds:uri="24e909ea-6324-4005-892f-5b4508d4f2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461bc40-d725-49c1-8674-4a6bd78f104d}" enabled="0" method="" siteId="{7461bc40-d725-49c1-8674-4a6bd78f104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1175</TotalTime>
  <Words>1923</Words>
  <Application>Microsoft Office PowerPoint</Application>
  <PresentationFormat>A4 210 x 297 mm</PresentationFormat>
  <Paragraphs>220</Paragraphs>
  <Slides>10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8" baseType="lpstr">
      <vt:lpstr>BIZ UDPゴシック</vt:lpstr>
      <vt:lpstr>BIZ UDゴシック</vt:lpstr>
      <vt:lpstr>游ゴシック</vt:lpstr>
      <vt:lpstr>Aptos</vt:lpstr>
      <vt:lpstr>Aptos Display</vt:lpstr>
      <vt:lpstr>Arial</vt:lpstr>
      <vt:lpstr>Century</vt:lpstr>
      <vt:lpstr>Office テーマ</vt:lpstr>
      <vt:lpstr>　　　　　　初回ログイン    　　　操作マニュアル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岡田 和人/DIRヘルステック企画部</dc:creator>
  <cp:lastModifiedBy>富田 絵美</cp:lastModifiedBy>
  <cp:revision>37</cp:revision>
  <cp:lastPrinted>2025-09-18T04:38:51Z</cp:lastPrinted>
  <dcterms:created xsi:type="dcterms:W3CDTF">2025-03-13T23:03:38Z</dcterms:created>
  <dcterms:modified xsi:type="dcterms:W3CDTF">2025-09-18T04:38:57Z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0x010100C3A67C710A16D64C85B8FD1FBB120645</vt:lpwstr>
  </property>
  <property fmtid="{D5CDD505-2E9C-101B-9397-08002B2CF9AE}" pid="3" name="MediaServiceImageTags">
    <vt:lpwstr/>
  </property>
</Properties>
</file>